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57" r:id="rId3"/>
    <p:sldId id="273" r:id="rId4"/>
    <p:sldId id="292" r:id="rId5"/>
    <p:sldId id="275" r:id="rId6"/>
    <p:sldId id="277" r:id="rId7"/>
    <p:sldId id="291" r:id="rId8"/>
    <p:sldId id="274" r:id="rId9"/>
    <p:sldId id="258" r:id="rId10"/>
    <p:sldId id="294" r:id="rId11"/>
    <p:sldId id="259" r:id="rId12"/>
    <p:sldId id="260" r:id="rId13"/>
    <p:sldId id="287" r:id="rId14"/>
    <p:sldId id="276" r:id="rId15"/>
    <p:sldId id="261" r:id="rId16"/>
    <p:sldId id="262" r:id="rId17"/>
    <p:sldId id="278" r:id="rId18"/>
    <p:sldId id="263" r:id="rId19"/>
    <p:sldId id="264" r:id="rId20"/>
    <p:sldId id="279" r:id="rId21"/>
    <p:sldId id="265" r:id="rId22"/>
    <p:sldId id="280" r:id="rId23"/>
    <p:sldId id="281" r:id="rId24"/>
    <p:sldId id="282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83" r:id="rId33"/>
    <p:sldId id="284" r:id="rId34"/>
    <p:sldId id="285" r:id="rId35"/>
    <p:sldId id="286" r:id="rId36"/>
    <p:sldId id="290" r:id="rId37"/>
    <p:sldId id="288" r:id="rId38"/>
    <p:sldId id="289" r:id="rId39"/>
    <p:sldId id="295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272882-5A0D-4D10-8634-336DAD0993B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656A41-6D79-4BB9-8523-A795B1BF886A}">
      <dgm:prSet phldrT="[Text]" custT="1"/>
      <dgm:spPr/>
      <dgm:t>
        <a:bodyPr/>
        <a:lstStyle/>
        <a:p>
          <a:r>
            <a:rPr lang="en-US" sz="4400" dirty="0" smtClean="0"/>
            <a:t>30 Years War</a:t>
          </a:r>
          <a:endParaRPr lang="en-US" sz="4400" dirty="0"/>
        </a:p>
      </dgm:t>
    </dgm:pt>
    <dgm:pt modelId="{A9EF3ED6-40C7-469B-B20A-FDA041175D77}" type="parTrans" cxnId="{1266B0BD-0AB9-4E5B-8F65-01A6806E2418}">
      <dgm:prSet/>
      <dgm:spPr/>
      <dgm:t>
        <a:bodyPr/>
        <a:lstStyle/>
        <a:p>
          <a:endParaRPr lang="en-US"/>
        </a:p>
      </dgm:t>
    </dgm:pt>
    <dgm:pt modelId="{8C9D0192-FCC8-4D0A-A20D-BE9033668263}" type="sibTrans" cxnId="{1266B0BD-0AB9-4E5B-8F65-01A6806E2418}">
      <dgm:prSet/>
      <dgm:spPr/>
      <dgm:t>
        <a:bodyPr/>
        <a:lstStyle/>
        <a:p>
          <a:endParaRPr lang="en-US"/>
        </a:p>
      </dgm:t>
    </dgm:pt>
    <dgm:pt modelId="{CDA1585E-8471-4761-8A47-D52263D79C4B}">
      <dgm:prSet phldrT="[Text]" custT="1"/>
      <dgm:spPr/>
      <dgm:t>
        <a:bodyPr/>
        <a:lstStyle/>
        <a:p>
          <a:r>
            <a:rPr lang="en-US" sz="2800" dirty="0" smtClean="0"/>
            <a:t>Bohemian Phase</a:t>
          </a:r>
          <a:endParaRPr lang="en-US" sz="2800" dirty="0"/>
        </a:p>
      </dgm:t>
    </dgm:pt>
    <dgm:pt modelId="{2DBF8C05-E54E-467F-9853-8F4F8A2894C2}" type="parTrans" cxnId="{9634818C-0A90-48C7-B631-DE6A180E7259}">
      <dgm:prSet/>
      <dgm:spPr/>
      <dgm:t>
        <a:bodyPr/>
        <a:lstStyle/>
        <a:p>
          <a:endParaRPr lang="en-US"/>
        </a:p>
      </dgm:t>
    </dgm:pt>
    <dgm:pt modelId="{65C2A1A7-6796-4785-96B4-6C18BF7765DC}" type="sibTrans" cxnId="{9634818C-0A90-48C7-B631-DE6A180E7259}">
      <dgm:prSet/>
      <dgm:spPr/>
      <dgm:t>
        <a:bodyPr/>
        <a:lstStyle/>
        <a:p>
          <a:endParaRPr lang="en-US"/>
        </a:p>
      </dgm:t>
    </dgm:pt>
    <dgm:pt modelId="{3C24D90F-65F2-48F9-815C-447F7F914650}">
      <dgm:prSet phldrT="[Text]" custT="1"/>
      <dgm:spPr/>
      <dgm:t>
        <a:bodyPr/>
        <a:lstStyle/>
        <a:p>
          <a:r>
            <a:rPr lang="en-US" sz="2800" dirty="0" smtClean="0"/>
            <a:t>Danish Phase</a:t>
          </a:r>
          <a:endParaRPr lang="en-US" sz="2800" dirty="0"/>
        </a:p>
      </dgm:t>
    </dgm:pt>
    <dgm:pt modelId="{FD718D9F-8EEE-46A6-A9F0-E66797586958}" type="parTrans" cxnId="{117220BA-314A-43A9-9046-9F1D1761FB86}">
      <dgm:prSet/>
      <dgm:spPr/>
      <dgm:t>
        <a:bodyPr/>
        <a:lstStyle/>
        <a:p>
          <a:endParaRPr lang="en-US"/>
        </a:p>
      </dgm:t>
    </dgm:pt>
    <dgm:pt modelId="{20C895D4-D859-4A57-B872-AF98B9A3AB93}" type="sibTrans" cxnId="{117220BA-314A-43A9-9046-9F1D1761FB86}">
      <dgm:prSet/>
      <dgm:spPr/>
      <dgm:t>
        <a:bodyPr/>
        <a:lstStyle/>
        <a:p>
          <a:endParaRPr lang="en-US"/>
        </a:p>
      </dgm:t>
    </dgm:pt>
    <dgm:pt modelId="{830307C6-E994-4632-B086-B140EE634FDF}">
      <dgm:prSet custT="1"/>
      <dgm:spPr/>
      <dgm:t>
        <a:bodyPr/>
        <a:lstStyle/>
        <a:p>
          <a:r>
            <a:rPr lang="en-US" sz="2800" dirty="0" smtClean="0"/>
            <a:t>Swedish Phase</a:t>
          </a:r>
          <a:endParaRPr lang="en-US" sz="2800" dirty="0"/>
        </a:p>
      </dgm:t>
    </dgm:pt>
    <dgm:pt modelId="{4E381C41-5B07-4428-ACC1-0F5BB4D93B09}" type="parTrans" cxnId="{E8E08AC5-EF9F-46A9-AC87-408DA256B9F6}">
      <dgm:prSet/>
      <dgm:spPr/>
      <dgm:t>
        <a:bodyPr/>
        <a:lstStyle/>
        <a:p>
          <a:endParaRPr lang="en-US"/>
        </a:p>
      </dgm:t>
    </dgm:pt>
    <dgm:pt modelId="{2D1418A7-A198-497B-AE01-0F0F477E86B9}" type="sibTrans" cxnId="{E8E08AC5-EF9F-46A9-AC87-408DA256B9F6}">
      <dgm:prSet/>
      <dgm:spPr/>
      <dgm:t>
        <a:bodyPr/>
        <a:lstStyle/>
        <a:p>
          <a:endParaRPr lang="en-US"/>
        </a:p>
      </dgm:t>
    </dgm:pt>
    <dgm:pt modelId="{771057A1-3B96-46F6-B37F-03357A7ED45B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8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dirty="0" smtClean="0"/>
            <a:t>French Phase</a:t>
          </a:r>
        </a:p>
        <a:p>
          <a:pPr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dirty="0"/>
        </a:p>
      </dgm:t>
    </dgm:pt>
    <dgm:pt modelId="{622E9667-76D8-48A7-9EAE-C3CD065A5E51}" type="parTrans" cxnId="{38964C4A-3056-4F72-9B04-D95FDFBC918A}">
      <dgm:prSet/>
      <dgm:spPr/>
      <dgm:t>
        <a:bodyPr/>
        <a:lstStyle/>
        <a:p>
          <a:endParaRPr lang="en-US"/>
        </a:p>
      </dgm:t>
    </dgm:pt>
    <dgm:pt modelId="{A410869D-6F12-49BC-A955-C7BD2A8FC3B5}" type="sibTrans" cxnId="{38964C4A-3056-4F72-9B04-D95FDFBC918A}">
      <dgm:prSet/>
      <dgm:spPr/>
      <dgm:t>
        <a:bodyPr/>
        <a:lstStyle/>
        <a:p>
          <a:endParaRPr lang="en-US"/>
        </a:p>
      </dgm:t>
    </dgm:pt>
    <dgm:pt modelId="{A7B68C7A-68FE-42DC-84DB-F3704F513ECE}" type="pres">
      <dgm:prSet presAssocID="{F7272882-5A0D-4D10-8634-336DAD0993B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8789601-413A-4BC5-9238-2EF4AD3D179D}" type="pres">
      <dgm:prSet presAssocID="{B6656A41-6D79-4BB9-8523-A795B1BF886A}" presName="hierRoot1" presStyleCnt="0"/>
      <dgm:spPr/>
    </dgm:pt>
    <dgm:pt modelId="{09982053-8BC6-4EF5-8FC5-C4D21FA10E0A}" type="pres">
      <dgm:prSet presAssocID="{B6656A41-6D79-4BB9-8523-A795B1BF886A}" presName="composite" presStyleCnt="0"/>
      <dgm:spPr/>
    </dgm:pt>
    <dgm:pt modelId="{3D996877-DD47-40F2-8A03-EEE7756F7563}" type="pres">
      <dgm:prSet presAssocID="{B6656A41-6D79-4BB9-8523-A795B1BF886A}" presName="background" presStyleLbl="node0" presStyleIdx="0" presStyleCnt="1"/>
      <dgm:spPr/>
    </dgm:pt>
    <dgm:pt modelId="{696F1791-303D-416E-ADBC-3A021230AEFB}" type="pres">
      <dgm:prSet presAssocID="{B6656A41-6D79-4BB9-8523-A795B1BF886A}" presName="text" presStyleLbl="fgAcc0" presStyleIdx="0" presStyleCnt="1" custScaleX="340977" custScaleY="169571" custLinFactY="-8712" custLinFactNeighborX="1048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89D7A5-34A3-474D-9F47-01F8CACDD5EA}" type="pres">
      <dgm:prSet presAssocID="{B6656A41-6D79-4BB9-8523-A795B1BF886A}" presName="hierChild2" presStyleCnt="0"/>
      <dgm:spPr/>
    </dgm:pt>
    <dgm:pt modelId="{30BA591E-0116-44A6-942D-0D95F8490A35}" type="pres">
      <dgm:prSet presAssocID="{2DBF8C05-E54E-467F-9853-8F4F8A2894C2}" presName="Name10" presStyleLbl="parChTrans1D2" presStyleIdx="0" presStyleCnt="4"/>
      <dgm:spPr/>
      <dgm:t>
        <a:bodyPr/>
        <a:lstStyle/>
        <a:p>
          <a:endParaRPr lang="en-US"/>
        </a:p>
      </dgm:t>
    </dgm:pt>
    <dgm:pt modelId="{E1B83224-F698-4EC2-B60C-15240EFB6D84}" type="pres">
      <dgm:prSet presAssocID="{CDA1585E-8471-4761-8A47-D52263D79C4B}" presName="hierRoot2" presStyleCnt="0"/>
      <dgm:spPr/>
    </dgm:pt>
    <dgm:pt modelId="{A08DD13F-BE3F-43C9-AAB7-E6FED04CCB7E}" type="pres">
      <dgm:prSet presAssocID="{CDA1585E-8471-4761-8A47-D52263D79C4B}" presName="composite2" presStyleCnt="0"/>
      <dgm:spPr/>
    </dgm:pt>
    <dgm:pt modelId="{2D15A4AC-C865-47CA-8943-0572DE0C112D}" type="pres">
      <dgm:prSet presAssocID="{CDA1585E-8471-4761-8A47-D52263D79C4B}" presName="background2" presStyleLbl="node2" presStyleIdx="0" presStyleCnt="4"/>
      <dgm:spPr/>
    </dgm:pt>
    <dgm:pt modelId="{B719E97D-A0ED-4FDA-8F4B-A83042E15D84}" type="pres">
      <dgm:prSet presAssocID="{CDA1585E-8471-4761-8A47-D52263D79C4B}" presName="text2" presStyleLbl="fgAcc2" presStyleIdx="0" presStyleCnt="4" custScaleX="122502" custScaleY="2095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CD7B81-A7E6-4ECF-ADCE-CFF3516F5977}" type="pres">
      <dgm:prSet presAssocID="{CDA1585E-8471-4761-8A47-D52263D79C4B}" presName="hierChild3" presStyleCnt="0"/>
      <dgm:spPr/>
    </dgm:pt>
    <dgm:pt modelId="{3FB2BABA-BAA2-419C-B67F-05F80F883288}" type="pres">
      <dgm:prSet presAssocID="{FD718D9F-8EEE-46A6-A9F0-E66797586958}" presName="Name10" presStyleLbl="parChTrans1D2" presStyleIdx="1" presStyleCnt="4"/>
      <dgm:spPr/>
      <dgm:t>
        <a:bodyPr/>
        <a:lstStyle/>
        <a:p>
          <a:endParaRPr lang="en-US"/>
        </a:p>
      </dgm:t>
    </dgm:pt>
    <dgm:pt modelId="{95B4CA30-3B48-4B60-974C-9B46DB6F80A3}" type="pres">
      <dgm:prSet presAssocID="{3C24D90F-65F2-48F9-815C-447F7F914650}" presName="hierRoot2" presStyleCnt="0"/>
      <dgm:spPr/>
    </dgm:pt>
    <dgm:pt modelId="{8F2FF635-4073-4F1A-A702-AB3304A07812}" type="pres">
      <dgm:prSet presAssocID="{3C24D90F-65F2-48F9-815C-447F7F914650}" presName="composite2" presStyleCnt="0"/>
      <dgm:spPr/>
    </dgm:pt>
    <dgm:pt modelId="{326942CE-905C-4B10-AD22-DE59525B2FFF}" type="pres">
      <dgm:prSet presAssocID="{3C24D90F-65F2-48F9-815C-447F7F914650}" presName="background2" presStyleLbl="node2" presStyleIdx="1" presStyleCnt="4"/>
      <dgm:spPr/>
    </dgm:pt>
    <dgm:pt modelId="{FE778F32-DEC9-4002-B5F8-689961AA77AC}" type="pres">
      <dgm:prSet presAssocID="{3C24D90F-65F2-48F9-815C-447F7F914650}" presName="text2" presStyleLbl="fgAcc2" presStyleIdx="1" presStyleCnt="4" custScaleY="2095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9160A0-6AD9-4BFC-B842-C8296D466A3F}" type="pres">
      <dgm:prSet presAssocID="{3C24D90F-65F2-48F9-815C-447F7F914650}" presName="hierChild3" presStyleCnt="0"/>
      <dgm:spPr/>
    </dgm:pt>
    <dgm:pt modelId="{7B80FD11-70BB-4306-9FFE-8E3BB4113E80}" type="pres">
      <dgm:prSet presAssocID="{4E381C41-5B07-4428-ACC1-0F5BB4D93B09}" presName="Name10" presStyleLbl="parChTrans1D2" presStyleIdx="2" presStyleCnt="4"/>
      <dgm:spPr/>
      <dgm:t>
        <a:bodyPr/>
        <a:lstStyle/>
        <a:p>
          <a:endParaRPr lang="en-US"/>
        </a:p>
      </dgm:t>
    </dgm:pt>
    <dgm:pt modelId="{1394E75E-43F9-4A64-AC90-1086D44B0845}" type="pres">
      <dgm:prSet presAssocID="{830307C6-E994-4632-B086-B140EE634FDF}" presName="hierRoot2" presStyleCnt="0"/>
      <dgm:spPr/>
    </dgm:pt>
    <dgm:pt modelId="{F12C6769-9717-45CB-AF9D-6579EF71BAC0}" type="pres">
      <dgm:prSet presAssocID="{830307C6-E994-4632-B086-B140EE634FDF}" presName="composite2" presStyleCnt="0"/>
      <dgm:spPr/>
    </dgm:pt>
    <dgm:pt modelId="{59326786-BEA8-433F-9342-06267DD0B756}" type="pres">
      <dgm:prSet presAssocID="{830307C6-E994-4632-B086-B140EE634FDF}" presName="background2" presStyleLbl="node2" presStyleIdx="2" presStyleCnt="4"/>
      <dgm:spPr/>
    </dgm:pt>
    <dgm:pt modelId="{D0FCC242-5F4E-4974-8F77-0C4CA542A4B9}" type="pres">
      <dgm:prSet presAssocID="{830307C6-E994-4632-B086-B140EE634FDF}" presName="text2" presStyleLbl="fgAcc2" presStyleIdx="2" presStyleCnt="4" custScaleX="112920" custScaleY="2099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DA763B-DB1B-44AF-B0A4-B9EBCB22B646}" type="pres">
      <dgm:prSet presAssocID="{830307C6-E994-4632-B086-B140EE634FDF}" presName="hierChild3" presStyleCnt="0"/>
      <dgm:spPr/>
    </dgm:pt>
    <dgm:pt modelId="{C0B1352F-8F0B-4F62-88E1-3F13FE7969BB}" type="pres">
      <dgm:prSet presAssocID="{622E9667-76D8-48A7-9EAE-C3CD065A5E51}" presName="Name10" presStyleLbl="parChTrans1D2" presStyleIdx="3" presStyleCnt="4"/>
      <dgm:spPr/>
      <dgm:t>
        <a:bodyPr/>
        <a:lstStyle/>
        <a:p>
          <a:endParaRPr lang="en-US"/>
        </a:p>
      </dgm:t>
    </dgm:pt>
    <dgm:pt modelId="{D88A8A8E-1A7C-4B3D-AC91-2EB78D94DCFD}" type="pres">
      <dgm:prSet presAssocID="{771057A1-3B96-46F6-B37F-03357A7ED45B}" presName="hierRoot2" presStyleCnt="0"/>
      <dgm:spPr/>
    </dgm:pt>
    <dgm:pt modelId="{57E9E273-CF10-44BD-9E0B-B06C3AFB3576}" type="pres">
      <dgm:prSet presAssocID="{771057A1-3B96-46F6-B37F-03357A7ED45B}" presName="composite2" presStyleCnt="0"/>
      <dgm:spPr/>
    </dgm:pt>
    <dgm:pt modelId="{35123015-96BA-4A50-AE65-211E04B718D9}" type="pres">
      <dgm:prSet presAssocID="{771057A1-3B96-46F6-B37F-03357A7ED45B}" presName="background2" presStyleLbl="node2" presStyleIdx="3" presStyleCnt="4"/>
      <dgm:spPr/>
    </dgm:pt>
    <dgm:pt modelId="{B16BFA8C-0881-4C17-B686-33BC3C0A86AE}" type="pres">
      <dgm:prSet presAssocID="{771057A1-3B96-46F6-B37F-03357A7ED45B}" presName="text2" presStyleLbl="fgAcc2" presStyleIdx="3" presStyleCnt="4" custScaleY="2099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DABF6C3-F002-4F82-809A-06A4DA74989B}" type="pres">
      <dgm:prSet presAssocID="{771057A1-3B96-46F6-B37F-03357A7ED45B}" presName="hierChild3" presStyleCnt="0"/>
      <dgm:spPr/>
    </dgm:pt>
  </dgm:ptLst>
  <dgm:cxnLst>
    <dgm:cxn modelId="{4CD69A96-85A6-4D7F-82B0-1D0674C3D4FC}" type="presOf" srcId="{2DBF8C05-E54E-467F-9853-8F4F8A2894C2}" destId="{30BA591E-0116-44A6-942D-0D95F8490A35}" srcOrd="0" destOrd="0" presId="urn:microsoft.com/office/officeart/2005/8/layout/hierarchy1"/>
    <dgm:cxn modelId="{C347C57F-E6E2-4FB7-8517-9EA07AAB383D}" type="presOf" srcId="{771057A1-3B96-46F6-B37F-03357A7ED45B}" destId="{B16BFA8C-0881-4C17-B686-33BC3C0A86AE}" srcOrd="0" destOrd="0" presId="urn:microsoft.com/office/officeart/2005/8/layout/hierarchy1"/>
    <dgm:cxn modelId="{9634818C-0A90-48C7-B631-DE6A180E7259}" srcId="{B6656A41-6D79-4BB9-8523-A795B1BF886A}" destId="{CDA1585E-8471-4761-8A47-D52263D79C4B}" srcOrd="0" destOrd="0" parTransId="{2DBF8C05-E54E-467F-9853-8F4F8A2894C2}" sibTransId="{65C2A1A7-6796-4785-96B4-6C18BF7765DC}"/>
    <dgm:cxn modelId="{F2865EDD-29CD-45AD-AE94-2B8609133EC3}" type="presOf" srcId="{FD718D9F-8EEE-46A6-A9F0-E66797586958}" destId="{3FB2BABA-BAA2-419C-B67F-05F80F883288}" srcOrd="0" destOrd="0" presId="urn:microsoft.com/office/officeart/2005/8/layout/hierarchy1"/>
    <dgm:cxn modelId="{117220BA-314A-43A9-9046-9F1D1761FB86}" srcId="{B6656A41-6D79-4BB9-8523-A795B1BF886A}" destId="{3C24D90F-65F2-48F9-815C-447F7F914650}" srcOrd="1" destOrd="0" parTransId="{FD718D9F-8EEE-46A6-A9F0-E66797586958}" sibTransId="{20C895D4-D859-4A57-B872-AF98B9A3AB93}"/>
    <dgm:cxn modelId="{1266B0BD-0AB9-4E5B-8F65-01A6806E2418}" srcId="{F7272882-5A0D-4D10-8634-336DAD0993B8}" destId="{B6656A41-6D79-4BB9-8523-A795B1BF886A}" srcOrd="0" destOrd="0" parTransId="{A9EF3ED6-40C7-469B-B20A-FDA041175D77}" sibTransId="{8C9D0192-FCC8-4D0A-A20D-BE9033668263}"/>
    <dgm:cxn modelId="{C514DE95-6267-4C6B-82B9-70C03FAF8A23}" type="presOf" srcId="{CDA1585E-8471-4761-8A47-D52263D79C4B}" destId="{B719E97D-A0ED-4FDA-8F4B-A83042E15D84}" srcOrd="0" destOrd="0" presId="urn:microsoft.com/office/officeart/2005/8/layout/hierarchy1"/>
    <dgm:cxn modelId="{AF5AD145-4902-4016-802E-06481444934F}" type="presOf" srcId="{622E9667-76D8-48A7-9EAE-C3CD065A5E51}" destId="{C0B1352F-8F0B-4F62-88E1-3F13FE7969BB}" srcOrd="0" destOrd="0" presId="urn:microsoft.com/office/officeart/2005/8/layout/hierarchy1"/>
    <dgm:cxn modelId="{DACF6DB0-3357-4A07-A821-491A921F7ED9}" type="presOf" srcId="{F7272882-5A0D-4D10-8634-336DAD0993B8}" destId="{A7B68C7A-68FE-42DC-84DB-F3704F513ECE}" srcOrd="0" destOrd="0" presId="urn:microsoft.com/office/officeart/2005/8/layout/hierarchy1"/>
    <dgm:cxn modelId="{38964C4A-3056-4F72-9B04-D95FDFBC918A}" srcId="{B6656A41-6D79-4BB9-8523-A795B1BF886A}" destId="{771057A1-3B96-46F6-B37F-03357A7ED45B}" srcOrd="3" destOrd="0" parTransId="{622E9667-76D8-48A7-9EAE-C3CD065A5E51}" sibTransId="{A410869D-6F12-49BC-A955-C7BD2A8FC3B5}"/>
    <dgm:cxn modelId="{6623A939-DB4F-4A92-BEE1-45C06848D713}" type="presOf" srcId="{830307C6-E994-4632-B086-B140EE634FDF}" destId="{D0FCC242-5F4E-4974-8F77-0C4CA542A4B9}" srcOrd="0" destOrd="0" presId="urn:microsoft.com/office/officeart/2005/8/layout/hierarchy1"/>
    <dgm:cxn modelId="{0347D03E-8E22-4B9F-AD8E-4268F3315E70}" type="presOf" srcId="{4E381C41-5B07-4428-ACC1-0F5BB4D93B09}" destId="{7B80FD11-70BB-4306-9FFE-8E3BB4113E80}" srcOrd="0" destOrd="0" presId="urn:microsoft.com/office/officeart/2005/8/layout/hierarchy1"/>
    <dgm:cxn modelId="{E8E08AC5-EF9F-46A9-AC87-408DA256B9F6}" srcId="{B6656A41-6D79-4BB9-8523-A795B1BF886A}" destId="{830307C6-E994-4632-B086-B140EE634FDF}" srcOrd="2" destOrd="0" parTransId="{4E381C41-5B07-4428-ACC1-0F5BB4D93B09}" sibTransId="{2D1418A7-A198-497B-AE01-0F0F477E86B9}"/>
    <dgm:cxn modelId="{F9AB7F8A-2415-4763-AD0C-96E6DC0B3FD7}" type="presOf" srcId="{B6656A41-6D79-4BB9-8523-A795B1BF886A}" destId="{696F1791-303D-416E-ADBC-3A021230AEFB}" srcOrd="0" destOrd="0" presId="urn:microsoft.com/office/officeart/2005/8/layout/hierarchy1"/>
    <dgm:cxn modelId="{6BBFD1CE-5428-4E5A-A271-F5003947C0A6}" type="presOf" srcId="{3C24D90F-65F2-48F9-815C-447F7F914650}" destId="{FE778F32-DEC9-4002-B5F8-689961AA77AC}" srcOrd="0" destOrd="0" presId="urn:microsoft.com/office/officeart/2005/8/layout/hierarchy1"/>
    <dgm:cxn modelId="{B56D1A92-747F-4D06-868B-6A28E6286786}" type="presParOf" srcId="{A7B68C7A-68FE-42DC-84DB-F3704F513ECE}" destId="{58789601-413A-4BC5-9238-2EF4AD3D179D}" srcOrd="0" destOrd="0" presId="urn:microsoft.com/office/officeart/2005/8/layout/hierarchy1"/>
    <dgm:cxn modelId="{CE793954-8756-4AE1-BB90-F318AC4D990F}" type="presParOf" srcId="{58789601-413A-4BC5-9238-2EF4AD3D179D}" destId="{09982053-8BC6-4EF5-8FC5-C4D21FA10E0A}" srcOrd="0" destOrd="0" presId="urn:microsoft.com/office/officeart/2005/8/layout/hierarchy1"/>
    <dgm:cxn modelId="{CD28D2B9-3C5C-446B-9484-BBCAABEE5534}" type="presParOf" srcId="{09982053-8BC6-4EF5-8FC5-C4D21FA10E0A}" destId="{3D996877-DD47-40F2-8A03-EEE7756F7563}" srcOrd="0" destOrd="0" presId="urn:microsoft.com/office/officeart/2005/8/layout/hierarchy1"/>
    <dgm:cxn modelId="{88AE2BD6-C50F-4E50-9AB4-3971BC652D93}" type="presParOf" srcId="{09982053-8BC6-4EF5-8FC5-C4D21FA10E0A}" destId="{696F1791-303D-416E-ADBC-3A021230AEFB}" srcOrd="1" destOrd="0" presId="urn:microsoft.com/office/officeart/2005/8/layout/hierarchy1"/>
    <dgm:cxn modelId="{3C557E9E-B469-49CE-A713-3E7E06F2D8AF}" type="presParOf" srcId="{58789601-413A-4BC5-9238-2EF4AD3D179D}" destId="{1389D7A5-34A3-474D-9F47-01F8CACDD5EA}" srcOrd="1" destOrd="0" presId="urn:microsoft.com/office/officeart/2005/8/layout/hierarchy1"/>
    <dgm:cxn modelId="{CBEAB952-4CFB-485F-AB3C-9491C3AB52FF}" type="presParOf" srcId="{1389D7A5-34A3-474D-9F47-01F8CACDD5EA}" destId="{30BA591E-0116-44A6-942D-0D95F8490A35}" srcOrd="0" destOrd="0" presId="urn:microsoft.com/office/officeart/2005/8/layout/hierarchy1"/>
    <dgm:cxn modelId="{66427AD1-1351-43D5-BA38-6B518BAB6CEA}" type="presParOf" srcId="{1389D7A5-34A3-474D-9F47-01F8CACDD5EA}" destId="{E1B83224-F698-4EC2-B60C-15240EFB6D84}" srcOrd="1" destOrd="0" presId="urn:microsoft.com/office/officeart/2005/8/layout/hierarchy1"/>
    <dgm:cxn modelId="{A3E62AA3-3B20-47E3-B813-64C7F747B74A}" type="presParOf" srcId="{E1B83224-F698-4EC2-B60C-15240EFB6D84}" destId="{A08DD13F-BE3F-43C9-AAB7-E6FED04CCB7E}" srcOrd="0" destOrd="0" presId="urn:microsoft.com/office/officeart/2005/8/layout/hierarchy1"/>
    <dgm:cxn modelId="{135FBF76-EE97-4F9C-8751-0D829FEA325C}" type="presParOf" srcId="{A08DD13F-BE3F-43C9-AAB7-E6FED04CCB7E}" destId="{2D15A4AC-C865-47CA-8943-0572DE0C112D}" srcOrd="0" destOrd="0" presId="urn:microsoft.com/office/officeart/2005/8/layout/hierarchy1"/>
    <dgm:cxn modelId="{B2C15113-3B37-4A45-8841-DE3468A1CEC8}" type="presParOf" srcId="{A08DD13F-BE3F-43C9-AAB7-E6FED04CCB7E}" destId="{B719E97D-A0ED-4FDA-8F4B-A83042E15D84}" srcOrd="1" destOrd="0" presId="urn:microsoft.com/office/officeart/2005/8/layout/hierarchy1"/>
    <dgm:cxn modelId="{0B3650A7-CAED-49A9-A21A-79B86893DAFD}" type="presParOf" srcId="{E1B83224-F698-4EC2-B60C-15240EFB6D84}" destId="{77CD7B81-A7E6-4ECF-ADCE-CFF3516F5977}" srcOrd="1" destOrd="0" presId="urn:microsoft.com/office/officeart/2005/8/layout/hierarchy1"/>
    <dgm:cxn modelId="{0B02BDE8-FEA1-4A99-9308-26631DD29F73}" type="presParOf" srcId="{1389D7A5-34A3-474D-9F47-01F8CACDD5EA}" destId="{3FB2BABA-BAA2-419C-B67F-05F80F883288}" srcOrd="2" destOrd="0" presId="urn:microsoft.com/office/officeart/2005/8/layout/hierarchy1"/>
    <dgm:cxn modelId="{F2891BE6-D5F5-48BF-AE24-77524F8FBB39}" type="presParOf" srcId="{1389D7A5-34A3-474D-9F47-01F8CACDD5EA}" destId="{95B4CA30-3B48-4B60-974C-9B46DB6F80A3}" srcOrd="3" destOrd="0" presId="urn:microsoft.com/office/officeart/2005/8/layout/hierarchy1"/>
    <dgm:cxn modelId="{023A8777-91E8-4DCA-AB3E-D45B74CDC8DD}" type="presParOf" srcId="{95B4CA30-3B48-4B60-974C-9B46DB6F80A3}" destId="{8F2FF635-4073-4F1A-A702-AB3304A07812}" srcOrd="0" destOrd="0" presId="urn:microsoft.com/office/officeart/2005/8/layout/hierarchy1"/>
    <dgm:cxn modelId="{0FFB31AB-DFEC-42AC-926E-AF734023190D}" type="presParOf" srcId="{8F2FF635-4073-4F1A-A702-AB3304A07812}" destId="{326942CE-905C-4B10-AD22-DE59525B2FFF}" srcOrd="0" destOrd="0" presId="urn:microsoft.com/office/officeart/2005/8/layout/hierarchy1"/>
    <dgm:cxn modelId="{944F7B13-A60B-4705-97B4-349D09D537D6}" type="presParOf" srcId="{8F2FF635-4073-4F1A-A702-AB3304A07812}" destId="{FE778F32-DEC9-4002-B5F8-689961AA77AC}" srcOrd="1" destOrd="0" presId="urn:microsoft.com/office/officeart/2005/8/layout/hierarchy1"/>
    <dgm:cxn modelId="{96A0725A-E97A-4C99-8B9D-8A810D33D951}" type="presParOf" srcId="{95B4CA30-3B48-4B60-974C-9B46DB6F80A3}" destId="{459160A0-6AD9-4BFC-B842-C8296D466A3F}" srcOrd="1" destOrd="0" presId="urn:microsoft.com/office/officeart/2005/8/layout/hierarchy1"/>
    <dgm:cxn modelId="{D1DAAB44-64B9-40B1-8878-AC5AD7F683C9}" type="presParOf" srcId="{1389D7A5-34A3-474D-9F47-01F8CACDD5EA}" destId="{7B80FD11-70BB-4306-9FFE-8E3BB4113E80}" srcOrd="4" destOrd="0" presId="urn:microsoft.com/office/officeart/2005/8/layout/hierarchy1"/>
    <dgm:cxn modelId="{D4B9D974-4935-4D8A-8717-4A0DB1A9B13B}" type="presParOf" srcId="{1389D7A5-34A3-474D-9F47-01F8CACDD5EA}" destId="{1394E75E-43F9-4A64-AC90-1086D44B0845}" srcOrd="5" destOrd="0" presId="urn:microsoft.com/office/officeart/2005/8/layout/hierarchy1"/>
    <dgm:cxn modelId="{BE62FDE2-6DA5-4CAB-A517-C506CAC03A86}" type="presParOf" srcId="{1394E75E-43F9-4A64-AC90-1086D44B0845}" destId="{F12C6769-9717-45CB-AF9D-6579EF71BAC0}" srcOrd="0" destOrd="0" presId="urn:microsoft.com/office/officeart/2005/8/layout/hierarchy1"/>
    <dgm:cxn modelId="{151F3542-D2EA-4620-B56C-13FEEA19C786}" type="presParOf" srcId="{F12C6769-9717-45CB-AF9D-6579EF71BAC0}" destId="{59326786-BEA8-433F-9342-06267DD0B756}" srcOrd="0" destOrd="0" presId="urn:microsoft.com/office/officeart/2005/8/layout/hierarchy1"/>
    <dgm:cxn modelId="{20380DDE-6367-4626-B6C6-1EDAC37CF034}" type="presParOf" srcId="{F12C6769-9717-45CB-AF9D-6579EF71BAC0}" destId="{D0FCC242-5F4E-4974-8F77-0C4CA542A4B9}" srcOrd="1" destOrd="0" presId="urn:microsoft.com/office/officeart/2005/8/layout/hierarchy1"/>
    <dgm:cxn modelId="{C36B1422-303D-4166-BC3C-83D5BBDD20EF}" type="presParOf" srcId="{1394E75E-43F9-4A64-AC90-1086D44B0845}" destId="{A6DA763B-DB1B-44AF-B0A4-B9EBCB22B646}" srcOrd="1" destOrd="0" presId="urn:microsoft.com/office/officeart/2005/8/layout/hierarchy1"/>
    <dgm:cxn modelId="{87A42F3C-4619-4293-AEF9-305114085213}" type="presParOf" srcId="{1389D7A5-34A3-474D-9F47-01F8CACDD5EA}" destId="{C0B1352F-8F0B-4F62-88E1-3F13FE7969BB}" srcOrd="6" destOrd="0" presId="urn:microsoft.com/office/officeart/2005/8/layout/hierarchy1"/>
    <dgm:cxn modelId="{D058B975-D547-4E97-B1FC-07BB8BC27075}" type="presParOf" srcId="{1389D7A5-34A3-474D-9F47-01F8CACDD5EA}" destId="{D88A8A8E-1A7C-4B3D-AC91-2EB78D94DCFD}" srcOrd="7" destOrd="0" presId="urn:microsoft.com/office/officeart/2005/8/layout/hierarchy1"/>
    <dgm:cxn modelId="{5CB98AB3-56CA-4767-B983-8A2E7C258F14}" type="presParOf" srcId="{D88A8A8E-1A7C-4B3D-AC91-2EB78D94DCFD}" destId="{57E9E273-CF10-44BD-9E0B-B06C3AFB3576}" srcOrd="0" destOrd="0" presId="urn:microsoft.com/office/officeart/2005/8/layout/hierarchy1"/>
    <dgm:cxn modelId="{3F3F40D3-A040-4FC4-83CE-18587877B9A3}" type="presParOf" srcId="{57E9E273-CF10-44BD-9E0B-B06C3AFB3576}" destId="{35123015-96BA-4A50-AE65-211E04B718D9}" srcOrd="0" destOrd="0" presId="urn:microsoft.com/office/officeart/2005/8/layout/hierarchy1"/>
    <dgm:cxn modelId="{592A5655-4A3B-4161-A254-D2EF07B81DCD}" type="presParOf" srcId="{57E9E273-CF10-44BD-9E0B-B06C3AFB3576}" destId="{B16BFA8C-0881-4C17-B686-33BC3C0A86AE}" srcOrd="1" destOrd="0" presId="urn:microsoft.com/office/officeart/2005/8/layout/hierarchy1"/>
    <dgm:cxn modelId="{4942E52A-CD42-4948-9EA5-C2AA672B5800}" type="presParOf" srcId="{D88A8A8E-1A7C-4B3D-AC91-2EB78D94DCFD}" destId="{BDABF6C3-F002-4F82-809A-06A4DA74989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B1352F-8F0B-4F62-88E1-3F13FE7969BB}">
      <dsp:nvSpPr>
        <dsp:cNvPr id="0" name=""/>
        <dsp:cNvSpPr/>
      </dsp:nvSpPr>
      <dsp:spPr>
        <a:xfrm>
          <a:off x="4042583" y="1556011"/>
          <a:ext cx="3204181" cy="11684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0044"/>
              </a:lnTo>
              <a:lnTo>
                <a:pt x="3204181" y="1020044"/>
              </a:lnTo>
              <a:lnTo>
                <a:pt x="3204181" y="11684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80FD11-70BB-4306-9FFE-8E3BB4113E80}">
      <dsp:nvSpPr>
        <dsp:cNvPr id="0" name=""/>
        <dsp:cNvSpPr/>
      </dsp:nvSpPr>
      <dsp:spPr>
        <a:xfrm>
          <a:off x="4042583" y="1556011"/>
          <a:ext cx="1142537" cy="11684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0044"/>
              </a:lnTo>
              <a:lnTo>
                <a:pt x="1142537" y="1020044"/>
              </a:lnTo>
              <a:lnTo>
                <a:pt x="1142537" y="11684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B2BABA-BAA2-419C-B67F-05F80F883288}">
      <dsp:nvSpPr>
        <dsp:cNvPr id="0" name=""/>
        <dsp:cNvSpPr/>
      </dsp:nvSpPr>
      <dsp:spPr>
        <a:xfrm>
          <a:off x="3123477" y="1556011"/>
          <a:ext cx="919105" cy="1168462"/>
        </a:xfrm>
        <a:custGeom>
          <a:avLst/>
          <a:gdLst/>
          <a:ahLst/>
          <a:cxnLst/>
          <a:rect l="0" t="0" r="0" b="0"/>
          <a:pathLst>
            <a:path>
              <a:moveTo>
                <a:pt x="919105" y="0"/>
              </a:moveTo>
              <a:lnTo>
                <a:pt x="919105" y="1020044"/>
              </a:lnTo>
              <a:lnTo>
                <a:pt x="0" y="1020044"/>
              </a:lnTo>
              <a:lnTo>
                <a:pt x="0" y="11684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BA591E-0116-44A6-942D-0D95F8490A35}">
      <dsp:nvSpPr>
        <dsp:cNvPr id="0" name=""/>
        <dsp:cNvSpPr/>
      </dsp:nvSpPr>
      <dsp:spPr>
        <a:xfrm>
          <a:off x="985076" y="1556011"/>
          <a:ext cx="3057506" cy="1168462"/>
        </a:xfrm>
        <a:custGeom>
          <a:avLst/>
          <a:gdLst/>
          <a:ahLst/>
          <a:cxnLst/>
          <a:rect l="0" t="0" r="0" b="0"/>
          <a:pathLst>
            <a:path>
              <a:moveTo>
                <a:pt x="3057506" y="0"/>
              </a:moveTo>
              <a:lnTo>
                <a:pt x="3057506" y="1020044"/>
              </a:lnTo>
              <a:lnTo>
                <a:pt x="0" y="1020044"/>
              </a:lnTo>
              <a:lnTo>
                <a:pt x="0" y="11684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996877-DD47-40F2-8A03-EEE7756F7563}">
      <dsp:nvSpPr>
        <dsp:cNvPr id="0" name=""/>
        <dsp:cNvSpPr/>
      </dsp:nvSpPr>
      <dsp:spPr>
        <a:xfrm>
          <a:off x="1311153" y="-169112"/>
          <a:ext cx="5462860" cy="17251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6F1791-303D-416E-ADBC-3A021230AEFB}">
      <dsp:nvSpPr>
        <dsp:cNvPr id="0" name=""/>
        <dsp:cNvSpPr/>
      </dsp:nvSpPr>
      <dsp:spPr>
        <a:xfrm>
          <a:off x="1489166" y="0"/>
          <a:ext cx="5462860" cy="1725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/>
            <a:t>30 Years War</a:t>
          </a:r>
          <a:endParaRPr lang="en-US" sz="4400" kern="1200" dirty="0"/>
        </a:p>
      </dsp:txBody>
      <dsp:txXfrm>
        <a:off x="1539693" y="50527"/>
        <a:ext cx="5361806" cy="1624069"/>
      </dsp:txXfrm>
    </dsp:sp>
    <dsp:sp modelId="{2D15A4AC-C865-47CA-8943-0572DE0C112D}">
      <dsp:nvSpPr>
        <dsp:cNvPr id="0" name=""/>
        <dsp:cNvSpPr/>
      </dsp:nvSpPr>
      <dsp:spPr>
        <a:xfrm>
          <a:off x="3762" y="2724474"/>
          <a:ext cx="1962628" cy="21320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19E97D-A0ED-4FDA-8F4B-A83042E15D84}">
      <dsp:nvSpPr>
        <dsp:cNvPr id="0" name=""/>
        <dsp:cNvSpPr/>
      </dsp:nvSpPr>
      <dsp:spPr>
        <a:xfrm>
          <a:off x="181775" y="2893586"/>
          <a:ext cx="1962628" cy="2132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Bohemian Phase</a:t>
          </a:r>
          <a:endParaRPr lang="en-US" sz="2800" kern="1200" dirty="0"/>
        </a:p>
      </dsp:txBody>
      <dsp:txXfrm>
        <a:off x="239258" y="2951069"/>
        <a:ext cx="1847662" cy="2017065"/>
      </dsp:txXfrm>
    </dsp:sp>
    <dsp:sp modelId="{326942CE-905C-4B10-AD22-DE59525B2FFF}">
      <dsp:nvSpPr>
        <dsp:cNvPr id="0" name=""/>
        <dsp:cNvSpPr/>
      </dsp:nvSpPr>
      <dsp:spPr>
        <a:xfrm>
          <a:off x="2322417" y="2724474"/>
          <a:ext cx="1602119" cy="21320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778F32-DEC9-4002-B5F8-689961AA77AC}">
      <dsp:nvSpPr>
        <dsp:cNvPr id="0" name=""/>
        <dsp:cNvSpPr/>
      </dsp:nvSpPr>
      <dsp:spPr>
        <a:xfrm>
          <a:off x="2500431" y="2893586"/>
          <a:ext cx="1602119" cy="2132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Danish Phase</a:t>
          </a:r>
          <a:endParaRPr lang="en-US" sz="2800" kern="1200" dirty="0"/>
        </a:p>
      </dsp:txBody>
      <dsp:txXfrm>
        <a:off x="2547355" y="2940510"/>
        <a:ext cx="1508271" cy="2038183"/>
      </dsp:txXfrm>
    </dsp:sp>
    <dsp:sp modelId="{59326786-BEA8-433F-9342-06267DD0B756}">
      <dsp:nvSpPr>
        <dsp:cNvPr id="0" name=""/>
        <dsp:cNvSpPr/>
      </dsp:nvSpPr>
      <dsp:spPr>
        <a:xfrm>
          <a:off x="4280564" y="2724474"/>
          <a:ext cx="1809113" cy="2135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FCC242-5F4E-4974-8F77-0C4CA542A4B9}">
      <dsp:nvSpPr>
        <dsp:cNvPr id="0" name=""/>
        <dsp:cNvSpPr/>
      </dsp:nvSpPr>
      <dsp:spPr>
        <a:xfrm>
          <a:off x="4458577" y="2893586"/>
          <a:ext cx="1809113" cy="21356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Swedish Phase</a:t>
          </a:r>
          <a:endParaRPr lang="en-US" sz="2800" kern="1200" dirty="0"/>
        </a:p>
      </dsp:txBody>
      <dsp:txXfrm>
        <a:off x="4511564" y="2946573"/>
        <a:ext cx="1703139" cy="2029638"/>
      </dsp:txXfrm>
    </dsp:sp>
    <dsp:sp modelId="{35123015-96BA-4A50-AE65-211E04B718D9}">
      <dsp:nvSpPr>
        <dsp:cNvPr id="0" name=""/>
        <dsp:cNvSpPr/>
      </dsp:nvSpPr>
      <dsp:spPr>
        <a:xfrm>
          <a:off x="6445704" y="2724474"/>
          <a:ext cx="1602119" cy="2135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6BFA8C-0881-4C17-B686-33BC3C0A86AE}">
      <dsp:nvSpPr>
        <dsp:cNvPr id="0" name=""/>
        <dsp:cNvSpPr/>
      </dsp:nvSpPr>
      <dsp:spPr>
        <a:xfrm>
          <a:off x="6623717" y="2893586"/>
          <a:ext cx="1602119" cy="21356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8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kern="1200" dirty="0" smtClean="0"/>
            <a:t>French Phase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/>
        </a:p>
      </dsp:txBody>
      <dsp:txXfrm>
        <a:off x="6670641" y="2940510"/>
        <a:ext cx="1508271" cy="20417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057AC7-2065-4F10-9571-A1903F2856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B08CD-C65D-429B-92B2-C49357F964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0C1BB-7A47-4A3F-8127-B649323AF5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54AC1-8975-45B0-B33B-81F54A6B9F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01303-DCBD-45E9-A2E5-57DF02D4BD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6DB39-9A90-4310-B683-A0D20F160E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BA060-C193-402D-9C42-BD21E57D1A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E77C7-7696-4E3B-9115-17B4772042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89062-E8EF-481C-BA6B-67A5487267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490F5-B095-4D40-AA46-DB4199FBC4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CF1D2-F798-4CCD-8294-1C29DAD7DF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+mj-lt"/>
              </a:defRPr>
            </a:lvl1pPr>
          </a:lstStyle>
          <a:p>
            <a:pPr>
              <a:defRPr/>
            </a:pPr>
            <a:fld id="{D390EB92-7590-4A21-B0D2-8033ED83B9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560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447800"/>
            <a:ext cx="78486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28600"/>
            <a:ext cx="8153400" cy="838200"/>
          </a:xfrm>
        </p:spPr>
        <p:txBody>
          <a:bodyPr/>
          <a:lstStyle/>
          <a:p>
            <a:pPr eaLnBrk="1" hangingPunct="1"/>
            <a:r>
              <a:rPr lang="en-US" sz="3200" b="1" smtClean="0"/>
              <a:t>Religious War in Europe: 16</a:t>
            </a:r>
            <a:r>
              <a:rPr lang="en-US" sz="3200" b="1" baseline="30000" smtClean="0"/>
              <a:t>th</a:t>
            </a:r>
            <a:r>
              <a:rPr lang="en-US" sz="3200" b="1" smtClean="0"/>
              <a:t> &amp; Early 17</a:t>
            </a:r>
            <a:r>
              <a:rPr lang="en-US" sz="3200" b="1" baseline="30000" smtClean="0"/>
              <a:t>th</a:t>
            </a:r>
            <a:r>
              <a:rPr lang="en-US" sz="3200" b="1" smtClean="0"/>
              <a:t> c.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5791200"/>
            <a:ext cx="7848600" cy="762000"/>
          </a:xfrm>
        </p:spPr>
        <p:txBody>
          <a:bodyPr/>
          <a:lstStyle/>
          <a:p>
            <a:pPr eaLnBrk="1" hangingPunct="1"/>
            <a:r>
              <a:rPr lang="en-US" b="1" smtClean="0"/>
              <a:t>The Blending of Politics and Religious Faith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Persecution of Huguenots in France</a:t>
            </a:r>
          </a:p>
        </p:txBody>
      </p:sp>
      <p:pic>
        <p:nvPicPr>
          <p:cNvPr id="58370" name="Picture 2" descr="http://skepticism-images.s3-website-us-east-1.amazonaws.com/images/jreviews/torture-huguenots-fra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408305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 descr="http://4.bp.blogspot.com/-EDHpVQnyQ3A/Tcvb51HfGEI/AAAAAAAAnoQ/daXJZvpLlDE/s1600/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5600" y="990600"/>
            <a:ext cx="4978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243138"/>
            <a:ext cx="4648200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90575"/>
          </a:xfrm>
        </p:spPr>
        <p:txBody>
          <a:bodyPr/>
          <a:lstStyle/>
          <a:p>
            <a:pPr eaLnBrk="1" hangingPunct="1"/>
            <a:r>
              <a:rPr lang="en-US" sz="3400" b="1" smtClean="0"/>
              <a:t>Family Feud: French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56388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600" b="1" smtClean="0"/>
              <a:t>Death of Henry II (Valois) – oops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b="1" smtClean="0"/>
              <a:t>Francis II (Valois)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b="1" smtClean="0"/>
              <a:t>Young (15), weak, husband of Mary QS (18) 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b="1" smtClean="0">
                <a:solidFill>
                  <a:srgbClr val="A50021"/>
                </a:solidFill>
              </a:rPr>
              <a:t>Guise (RC + East)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600" b="1" smtClean="0">
                <a:solidFill>
                  <a:srgbClr val="A50021"/>
                </a:solidFill>
              </a:rPr>
              <a:t>	v.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600" b="1" smtClean="0">
                <a:solidFill>
                  <a:srgbClr val="A50021"/>
                </a:solidFill>
              </a:rPr>
              <a:t>	Bourbon (S + W)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600" b="1" smtClean="0">
                <a:solidFill>
                  <a:srgbClr val="A50021"/>
                </a:solidFill>
              </a:rPr>
              <a:t>	v.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600" b="1" smtClean="0">
                <a:solidFill>
                  <a:srgbClr val="A50021"/>
                </a:solidFill>
              </a:rPr>
              <a:t>	Montmorency-Chatillon (Central)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b="1" smtClean="0"/>
              <a:t>Francis II dies &gt;&gt; 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b="1" smtClean="0"/>
              <a:t>Charles IX (V) + Queen Regent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914400"/>
            <a:ext cx="1930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7239000" cy="712787"/>
          </a:xfrm>
        </p:spPr>
        <p:txBody>
          <a:bodyPr/>
          <a:lstStyle/>
          <a:p>
            <a:pPr eaLnBrk="1" hangingPunct="1"/>
            <a:r>
              <a:rPr lang="en-US" sz="3600" b="1" smtClean="0"/>
              <a:t>Catherine de Medici: Queen Mother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686800" cy="48307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600" b="1" dirty="0" err="1" smtClean="0"/>
              <a:t>Poissy</a:t>
            </a:r>
            <a:r>
              <a:rPr lang="en-US" sz="2600" b="1" dirty="0" smtClean="0"/>
              <a:t> Meeting</a:t>
            </a:r>
            <a:r>
              <a:rPr lang="en-US" sz="2600" dirty="0" smtClean="0"/>
              <a:t>: Reconcile P &lt;&gt; RC… </a:t>
            </a:r>
            <a:r>
              <a:rPr lang="en-US" sz="2600" dirty="0" smtClean="0">
                <a:sym typeface="Wingdings" pitchFamily="2" charset="2"/>
              </a:rPr>
              <a:t></a:t>
            </a:r>
            <a:endParaRPr lang="en-US" sz="2600" dirty="0" smtClean="0"/>
          </a:p>
          <a:p>
            <a:pPr eaLnBrk="1" hangingPunct="1">
              <a:lnSpc>
                <a:spcPct val="80000"/>
              </a:lnSpc>
            </a:pPr>
            <a:r>
              <a:rPr lang="en-US" sz="2600" b="1" dirty="0" smtClean="0"/>
              <a:t>January Edict </a:t>
            </a:r>
            <a:r>
              <a:rPr lang="en-US" sz="2600" b="1" dirty="0" smtClean="0"/>
              <a:t>[1562]</a:t>
            </a:r>
            <a:endParaRPr lang="en-US" sz="2600" b="1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Limited Freedom for Huguenot (P) Worship</a:t>
            </a:r>
            <a:r>
              <a:rPr lang="en-US" sz="2200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600" b="1" dirty="0" smtClean="0">
                <a:solidFill>
                  <a:srgbClr val="A50021"/>
                </a:solidFill>
              </a:rPr>
              <a:t>Massacre at </a:t>
            </a:r>
            <a:r>
              <a:rPr lang="en-US" sz="2600" b="1" dirty="0" err="1" smtClean="0">
                <a:solidFill>
                  <a:srgbClr val="A50021"/>
                </a:solidFill>
              </a:rPr>
              <a:t>Vassy</a:t>
            </a:r>
            <a:r>
              <a:rPr lang="en-US" sz="2600" b="1" dirty="0" smtClean="0">
                <a:solidFill>
                  <a:srgbClr val="A50021"/>
                </a:solidFill>
              </a:rPr>
              <a:t> </a:t>
            </a:r>
            <a:r>
              <a:rPr lang="en-US" sz="2600" b="1" dirty="0" smtClean="0">
                <a:solidFill>
                  <a:srgbClr val="A50021"/>
                </a:solidFill>
              </a:rPr>
              <a:t>[1562]</a:t>
            </a:r>
            <a:endParaRPr lang="en-US" sz="2600" b="1" dirty="0" smtClean="0">
              <a:solidFill>
                <a:srgbClr val="A50021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>
                <a:solidFill>
                  <a:srgbClr val="A50021"/>
                </a:solidFill>
              </a:rPr>
              <a:t>Guise led &gt;&gt; RC War v. Huguenots (P)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>
                <a:solidFill>
                  <a:srgbClr val="A50021"/>
                </a:solidFill>
              </a:rPr>
              <a:t>Royal </a:t>
            </a:r>
            <a:r>
              <a:rPr lang="en-US" sz="2400" dirty="0" smtClean="0">
                <a:solidFill>
                  <a:srgbClr val="A50021"/>
                </a:solidFill>
              </a:rPr>
              <a:t>family co-op’s </a:t>
            </a:r>
            <a:r>
              <a:rPr lang="en-US" sz="2400" dirty="0" smtClean="0">
                <a:solidFill>
                  <a:srgbClr val="A50021"/>
                </a:solidFill>
              </a:rPr>
              <a:t>w/ Guise</a:t>
            </a:r>
          </a:p>
          <a:p>
            <a:pPr eaLnBrk="1" hangingPunct="1">
              <a:lnSpc>
                <a:spcPct val="80000"/>
              </a:lnSpc>
            </a:pPr>
            <a:r>
              <a:rPr lang="en-US" sz="2600" b="1" dirty="0" smtClean="0">
                <a:solidFill>
                  <a:srgbClr val="0000CC"/>
                </a:solidFill>
              </a:rPr>
              <a:t>Peace of St. </a:t>
            </a:r>
            <a:r>
              <a:rPr lang="en-US" sz="2600" b="1" dirty="0" smtClean="0">
                <a:solidFill>
                  <a:srgbClr val="0000CC"/>
                </a:solidFill>
              </a:rPr>
              <a:t>Germaine-</a:t>
            </a:r>
            <a:r>
              <a:rPr lang="en-US" sz="2600" b="1" dirty="0" err="1" smtClean="0">
                <a:solidFill>
                  <a:srgbClr val="0000CC"/>
                </a:solidFill>
              </a:rPr>
              <a:t>en</a:t>
            </a:r>
            <a:r>
              <a:rPr lang="en-US" sz="2600" b="1" dirty="0" smtClean="0">
                <a:solidFill>
                  <a:srgbClr val="0000CC"/>
                </a:solidFill>
              </a:rPr>
              <a:t>-</a:t>
            </a:r>
            <a:r>
              <a:rPr lang="en-US" sz="2600" b="1" dirty="0" err="1" smtClean="0">
                <a:solidFill>
                  <a:srgbClr val="0000CC"/>
                </a:solidFill>
              </a:rPr>
              <a:t>Laye</a:t>
            </a:r>
            <a:r>
              <a:rPr lang="en-US" sz="2600" b="1" dirty="0" smtClean="0">
                <a:solidFill>
                  <a:srgbClr val="0000CC"/>
                </a:solidFill>
              </a:rPr>
              <a:t> [1570]</a:t>
            </a:r>
            <a:endParaRPr lang="en-US" sz="2600" b="1" dirty="0" smtClean="0">
              <a:solidFill>
                <a:srgbClr val="0000CC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400" b="1" dirty="0" smtClean="0">
                <a:solidFill>
                  <a:srgbClr val="0000CC"/>
                </a:solidFill>
              </a:rPr>
              <a:t>Huguenot nobles gain recognition… Gaspard de Coligny </a:t>
            </a:r>
            <a:r>
              <a:rPr lang="en-US" sz="2400" b="1" dirty="0" smtClean="0">
                <a:solidFill>
                  <a:srgbClr val="0000CC"/>
                </a:solidFill>
                <a:cs typeface="Arial" charset="0"/>
              </a:rPr>
              <a:t>↑↑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1" dirty="0" smtClean="0">
                <a:solidFill>
                  <a:srgbClr val="0000CC"/>
                </a:solidFill>
              </a:rPr>
              <a:t>Huguenot religious freedom, town fortification</a:t>
            </a:r>
          </a:p>
          <a:p>
            <a:pPr eaLnBrk="1" hangingPunct="1">
              <a:lnSpc>
                <a:spcPct val="80000"/>
              </a:lnSpc>
            </a:pPr>
            <a:r>
              <a:rPr lang="en-US" sz="2600" b="1" dirty="0" smtClean="0"/>
              <a:t>Catherine’s </a:t>
            </a:r>
            <a:r>
              <a:rPr lang="en-US" sz="2600" b="1" dirty="0" smtClean="0"/>
              <a:t>task to maintain control &amp; Crown</a:t>
            </a:r>
            <a:endParaRPr lang="en-US" sz="2600" b="1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400" b="1" dirty="0" smtClean="0"/>
              <a:t>Balance Huguenot v. RC </a:t>
            </a:r>
            <a:r>
              <a:rPr lang="en-US" sz="2400" b="1" dirty="0" smtClean="0"/>
              <a:t>Power… Machiavelli?</a:t>
            </a:r>
            <a:endParaRPr lang="en-US" sz="2400" b="1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St. Bartholomew’s Day Massacre</a:t>
            </a: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066800"/>
            <a:ext cx="6629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3962400"/>
            <a:ext cx="3352800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rgbClr val="A50021"/>
                </a:solidFill>
              </a:rPr>
              <a:t>St. Bartholomew’s Day Massacre</a:t>
            </a:r>
            <a:r>
              <a:rPr lang="en-US" smtClean="0"/>
              <a:t>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458200" cy="4572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000CC"/>
                </a:solidFill>
              </a:rPr>
              <a:t>Coligny (H)</a:t>
            </a:r>
            <a:r>
              <a:rPr lang="en-US" b="1" dirty="0" smtClean="0"/>
              <a:t> advisor to King Charles IX +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b="1" dirty="0" smtClean="0"/>
              <a:t>	Guise (RC) attempt murder of Coligny (H)  +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b="1" dirty="0" smtClean="0"/>
              <a:t>	</a:t>
            </a:r>
            <a:r>
              <a:rPr lang="en-US" b="1" dirty="0" smtClean="0">
                <a:solidFill>
                  <a:srgbClr val="0000CC"/>
                </a:solidFill>
              </a:rPr>
              <a:t>Henry of Navarre</a:t>
            </a:r>
            <a:r>
              <a:rPr lang="en-US" b="1" dirty="0" smtClean="0"/>
              <a:t> weds Princess Marguerite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b="1" dirty="0" smtClean="0"/>
              <a:t>	= Catherine QM authorized attacks &gt;&gt;</a:t>
            </a:r>
          </a:p>
          <a:p>
            <a:pPr eaLnBrk="1" hangingPunct="1"/>
            <a:r>
              <a:rPr lang="en-US" b="1" dirty="0" smtClean="0">
                <a:solidFill>
                  <a:srgbClr val="A50021"/>
                </a:solidFill>
              </a:rPr>
              <a:t>Massacre of 3000+ Huguenots…</a:t>
            </a:r>
          </a:p>
          <a:p>
            <a:pPr eaLnBrk="1" hangingPunct="1"/>
            <a:r>
              <a:rPr lang="en-US" b="1" dirty="0" smtClean="0"/>
              <a:t>Celebrated by RC leaders…</a:t>
            </a:r>
          </a:p>
          <a:p>
            <a:pPr eaLnBrk="1" hangingPunct="1"/>
            <a:r>
              <a:rPr lang="en-US" b="1" dirty="0" smtClean="0">
                <a:solidFill>
                  <a:srgbClr val="A50021"/>
                </a:solidFill>
              </a:rPr>
              <a:t>Expands quest for religious freedom</a:t>
            </a:r>
            <a:r>
              <a:rPr lang="en-US" b="1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 eaLnBrk="1" hangingPunct="1"/>
            <a:r>
              <a:rPr lang="en-US" smtClean="0"/>
              <a:t>Protestant Resistance: French Path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200" b="1" dirty="0" smtClean="0"/>
              <a:t>Beginnings… </a:t>
            </a:r>
            <a:r>
              <a:rPr lang="en-US" sz="3200" b="1" dirty="0" smtClean="0"/>
              <a:t>Biblical acceptance of earthly </a:t>
            </a:r>
            <a:r>
              <a:rPr lang="en-US" sz="3200" b="1" dirty="0" smtClean="0"/>
              <a:t>authority, accept + obey</a:t>
            </a:r>
            <a:endParaRPr lang="en-US" sz="3200" b="1" dirty="0" smtClean="0"/>
          </a:p>
          <a:p>
            <a:pPr eaLnBrk="1" hangingPunct="1"/>
            <a:r>
              <a:rPr lang="en-US" sz="3200" b="1" dirty="0" smtClean="0"/>
              <a:t>Next… Publications + protest</a:t>
            </a:r>
          </a:p>
          <a:p>
            <a:pPr eaLnBrk="1" hangingPunct="1"/>
            <a:r>
              <a:rPr lang="en-US" sz="3200" b="1" dirty="0" smtClean="0">
                <a:solidFill>
                  <a:srgbClr val="A50021"/>
                </a:solidFill>
              </a:rPr>
              <a:t>St. Bartholomew’s Day Massacre </a:t>
            </a:r>
          </a:p>
          <a:p>
            <a:pPr eaLnBrk="1" hangingPunct="1"/>
            <a:r>
              <a:rPr lang="en-US" sz="3200" b="1" dirty="0" smtClean="0"/>
              <a:t>Next… Protection + defense</a:t>
            </a:r>
          </a:p>
          <a:p>
            <a:pPr eaLnBrk="1" hangingPunct="1"/>
            <a:r>
              <a:rPr lang="en-US" sz="3200" b="1" dirty="0" smtClean="0">
                <a:solidFill>
                  <a:srgbClr val="0000CC"/>
                </a:solidFill>
              </a:rPr>
              <a:t>Next…Christian duty to overthrow tyrants</a:t>
            </a:r>
          </a:p>
          <a:p>
            <a:pPr lvl="1" eaLnBrk="1" hangingPunct="1"/>
            <a:r>
              <a:rPr lang="en-US" sz="3200" b="1" dirty="0" err="1" smtClean="0">
                <a:solidFill>
                  <a:srgbClr val="0000CC"/>
                </a:solidFill>
              </a:rPr>
              <a:t>Beza</a:t>
            </a:r>
            <a:r>
              <a:rPr lang="en-US" sz="3200" b="1" dirty="0" smtClean="0">
                <a:solidFill>
                  <a:srgbClr val="0000CC"/>
                </a:solidFill>
              </a:rPr>
              <a:t>, du Plessis </a:t>
            </a:r>
            <a:r>
              <a:rPr lang="en-US" sz="3200" b="1" dirty="0" err="1" smtClean="0">
                <a:solidFill>
                  <a:srgbClr val="0000CC"/>
                </a:solidFill>
              </a:rPr>
              <a:t>Mornay</a:t>
            </a:r>
            <a:r>
              <a:rPr lang="en-US" sz="3200" b="1" dirty="0" smtClean="0">
                <a:solidFill>
                  <a:srgbClr val="0000CC"/>
                </a:solidFill>
              </a:rPr>
              <a:t>, Knox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6728" y="3200400"/>
            <a:ext cx="1605744" cy="261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90575"/>
          </a:xfrm>
        </p:spPr>
        <p:txBody>
          <a:bodyPr/>
          <a:lstStyle/>
          <a:p>
            <a:pPr eaLnBrk="1" hangingPunct="1"/>
            <a:r>
              <a:rPr lang="en-US" b="1" dirty="0" smtClean="0"/>
              <a:t>Henry of Navarre: </a:t>
            </a:r>
            <a:r>
              <a:rPr lang="en-US" b="1" dirty="0" err="1" smtClean="0"/>
              <a:t>Politique</a:t>
            </a:r>
            <a:endParaRPr lang="en-US" b="1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818" y="1095376"/>
            <a:ext cx="7709782" cy="545782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Henry III (Valois) + Henry of Navarre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Attack Guise (RC)… Henry III dies.. Succession?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 smtClean="0">
                <a:solidFill>
                  <a:srgbClr val="0000CC"/>
                </a:solidFill>
              </a:rPr>
              <a:t>Henry IV (Navarre)…</a:t>
            </a:r>
            <a:r>
              <a:rPr lang="en-US" dirty="0" smtClean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Spain + Papal States prep to attack France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Well liked but… Huguenot as King of France?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 smtClean="0">
                <a:solidFill>
                  <a:srgbClr val="0000CC"/>
                </a:solidFill>
              </a:rPr>
              <a:t>“Paris is Worth the Mass”</a:t>
            </a:r>
            <a:r>
              <a:rPr lang="en-US" b="1" dirty="0" smtClean="0"/>
              <a:t> </a:t>
            </a:r>
            <a:r>
              <a:rPr lang="en-US" b="1" dirty="0" smtClean="0"/>
              <a:t>= </a:t>
            </a:r>
            <a:endParaRPr lang="en-US" b="1" dirty="0" smtClean="0"/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Henry IV converts to RC… tolerance!</a:t>
            </a:r>
            <a:endParaRPr lang="en-US" b="1" dirty="0" smtClean="0"/>
          </a:p>
          <a:p>
            <a:pPr eaLnBrk="1" hangingPunct="1">
              <a:lnSpc>
                <a:spcPct val="90000"/>
              </a:lnSpc>
            </a:pPr>
            <a:r>
              <a:rPr lang="en-US" b="1" dirty="0" smtClean="0">
                <a:solidFill>
                  <a:srgbClr val="0000CC"/>
                </a:solidFill>
              </a:rPr>
              <a:t>Edict of Nantes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dirty="0" smtClean="0">
                <a:solidFill>
                  <a:srgbClr val="0000CC"/>
                </a:solidFill>
              </a:rPr>
              <a:t>Truce &amp; Freedoms: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0000CC"/>
                </a:solidFill>
              </a:rPr>
              <a:t>Worship, Assembly, Defense, Education        &amp; Jobs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solidFill>
                <a:srgbClr val="0000CC"/>
              </a:solidFill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9163" y="228600"/>
            <a:ext cx="169386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upload.wikimedia.org/wikipedia/commons/thumb/6/65/Royal_Crown_of_France.svg/331px-Royal_Crown_of_France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3657600"/>
            <a:ext cx="742951" cy="64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2084387"/>
          </a:xfrm>
        </p:spPr>
        <p:txBody>
          <a:bodyPr/>
          <a:lstStyle/>
          <a:p>
            <a:pPr eaLnBrk="1" hangingPunct="1"/>
            <a:r>
              <a:rPr lang="en-US" b="1" dirty="0" smtClean="0"/>
              <a:t>Write an introduction paragraph to the following Free Response Question… underline your thesis…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90801"/>
            <a:ext cx="8229600" cy="1905000"/>
          </a:xfrm>
        </p:spPr>
        <p:txBody>
          <a:bodyPr/>
          <a:lstStyle/>
          <a:p>
            <a:pPr eaLnBrk="1" hangingPunct="1"/>
            <a:r>
              <a:rPr lang="en-US" b="1" dirty="0" smtClean="0"/>
              <a:t>In what ways were the conflicts in 16</a:t>
            </a:r>
            <a:r>
              <a:rPr lang="en-US" b="1" baseline="30000" dirty="0" smtClean="0"/>
              <a:t>th</a:t>
            </a:r>
            <a:r>
              <a:rPr lang="en-US" b="1" dirty="0" smtClean="0"/>
              <a:t> c. France similar and different to earlier conflicts within the Holy Roman Empire?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228600"/>
            <a:ext cx="310515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b="1" smtClean="0"/>
              <a:t>Imperial Spain </a:t>
            </a:r>
            <a:br>
              <a:rPr lang="en-US" sz="3800" b="1" smtClean="0"/>
            </a:br>
            <a:r>
              <a:rPr lang="en-US" sz="3800" b="1" smtClean="0"/>
              <a:t>The 1st Global Superpower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1600200"/>
            <a:ext cx="5426075" cy="4530725"/>
          </a:xfrm>
        </p:spPr>
        <p:txBody>
          <a:bodyPr/>
          <a:lstStyle/>
          <a:p>
            <a:pPr eaLnBrk="1" hangingPunct="1"/>
            <a:r>
              <a:rPr lang="en-US" b="1" dirty="0" smtClean="0"/>
              <a:t>Pillars of Spanish Power</a:t>
            </a:r>
          </a:p>
          <a:p>
            <a:pPr lvl="1" eaLnBrk="1" hangingPunct="1"/>
            <a:r>
              <a:rPr lang="en-US" b="1" i="1" dirty="0" smtClean="0"/>
              <a:t>“Fugger”</a:t>
            </a:r>
            <a:r>
              <a:rPr lang="en-US" b="1" dirty="0" smtClean="0"/>
              <a:t> Support </a:t>
            </a:r>
            <a:r>
              <a:rPr lang="en-US" b="1" dirty="0" smtClean="0"/>
              <a:t>(bankers)</a:t>
            </a:r>
            <a:endParaRPr lang="en-US" b="1" dirty="0" smtClean="0"/>
          </a:p>
          <a:p>
            <a:pPr lvl="1" eaLnBrk="1" hangingPunct="1"/>
            <a:r>
              <a:rPr lang="en-US" b="1" dirty="0" smtClean="0"/>
              <a:t>New World Riches</a:t>
            </a:r>
          </a:p>
          <a:p>
            <a:pPr lvl="1" eaLnBrk="1" hangingPunct="1"/>
            <a:r>
              <a:rPr lang="en-US" b="1" dirty="0" smtClean="0"/>
              <a:t>Bureaucracy </a:t>
            </a:r>
          </a:p>
          <a:p>
            <a:pPr lvl="1" eaLnBrk="1" hangingPunct="1"/>
            <a:r>
              <a:rPr lang="en-US" b="1" dirty="0" smtClean="0"/>
              <a:t>Homogenous Nation</a:t>
            </a:r>
          </a:p>
          <a:p>
            <a:pPr lvl="1" eaLnBrk="1" hangingPunct="1"/>
            <a:r>
              <a:rPr lang="en-US" b="1" dirty="0" smtClean="0"/>
              <a:t>Mediterranean Domination</a:t>
            </a:r>
          </a:p>
          <a:p>
            <a:pPr lvl="2" eaLnBrk="1" hangingPunct="1"/>
            <a:r>
              <a:rPr lang="en-US" sz="2400" b="1" dirty="0" smtClean="0"/>
              <a:t>Don John @ Lepanto</a:t>
            </a:r>
          </a:p>
          <a:p>
            <a:pPr eaLnBrk="1" hangingPunct="1"/>
            <a:r>
              <a:rPr lang="en-US" b="1" dirty="0" smtClean="0">
                <a:solidFill>
                  <a:srgbClr val="A50021"/>
                </a:solidFill>
              </a:rPr>
              <a:t>Problems?</a:t>
            </a:r>
          </a:p>
          <a:p>
            <a:pPr lvl="1" eaLnBrk="1" hangingPunct="1"/>
            <a:r>
              <a:rPr lang="en-US" b="1" dirty="0" smtClean="0">
                <a:solidFill>
                  <a:srgbClr val="A50021"/>
                </a:solidFill>
              </a:rPr>
              <a:t>Inflation + Debt</a:t>
            </a:r>
          </a:p>
          <a:p>
            <a:pPr lvl="1" eaLnBrk="1" hangingPunct="1"/>
            <a:endParaRPr lang="en-US" b="1" dirty="0" smtClean="0">
              <a:solidFill>
                <a:srgbClr val="A50021"/>
              </a:solidFill>
            </a:endParaRPr>
          </a:p>
          <a:p>
            <a:pPr lvl="1" eaLnBrk="1" hangingPunct="1"/>
            <a:endParaRPr lang="en-US" b="1" dirty="0" smtClean="0"/>
          </a:p>
          <a:p>
            <a:pPr lvl="1" eaLnBrk="1" hangingPunct="1"/>
            <a:endParaRPr lang="en-US" b="1" dirty="0" smtClean="0"/>
          </a:p>
          <a:p>
            <a:pPr eaLnBrk="1" hangingPunct="1"/>
            <a:endParaRPr lang="en-US" b="1" dirty="0" smtClean="0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3275" y="2514600"/>
            <a:ext cx="3128963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6096000" cy="1139825"/>
          </a:xfrm>
        </p:spPr>
        <p:txBody>
          <a:bodyPr/>
          <a:lstStyle/>
          <a:p>
            <a:pPr eaLnBrk="1" hangingPunct="1"/>
            <a:r>
              <a:rPr lang="en-US" b="1" smtClean="0"/>
              <a:t>Imperial Spain: Philip II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5791200" cy="3962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smtClean="0"/>
              <a:t>Devout RC + Defender of RC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smtClean="0"/>
              <a:t>Anti-Protestant / Anti-Muslim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/>
              <a:t>Hard-working + Suspicious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smtClean="0"/>
              <a:t>Micro-manager, Written Orders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/>
              <a:t>Escorial 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/>
              <a:t>Seized Portugal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/>
              <a:t>Patron of Arts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/>
              <a:t>Wealthy!</a:t>
            </a:r>
          </a:p>
          <a:p>
            <a:pPr eaLnBrk="1" hangingPunct="1">
              <a:lnSpc>
                <a:spcPct val="90000"/>
              </a:lnSpc>
            </a:pPr>
            <a:endParaRPr lang="en-US" b="1" smtClean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413" y="228600"/>
            <a:ext cx="193198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048000"/>
            <a:ext cx="47625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5257800" cy="714375"/>
          </a:xfrm>
        </p:spPr>
        <p:txBody>
          <a:bodyPr/>
          <a:lstStyle/>
          <a:p>
            <a:pPr eaLnBrk="1" hangingPunct="1"/>
            <a:r>
              <a:rPr lang="en-US" sz="3400" b="1" smtClean="0"/>
              <a:t>Religious Struggle, again…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4102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hlink"/>
                </a:solidFill>
              </a:rPr>
              <a:t>Peace of Augsburg (1555)</a:t>
            </a:r>
          </a:p>
          <a:p>
            <a:pPr lvl="1" eaLnBrk="1" hangingPunct="1"/>
            <a:r>
              <a:rPr lang="en-US" i="1" smtClean="0">
                <a:solidFill>
                  <a:schemeClr val="hlink"/>
                </a:solidFill>
              </a:rPr>
              <a:t>Cuius regio, eius religio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Lutherans accepted, Calvinists denied</a:t>
            </a:r>
          </a:p>
          <a:p>
            <a:pPr eaLnBrk="1" hangingPunct="1"/>
            <a:r>
              <a:rPr lang="en-US" b="1" smtClean="0">
                <a:solidFill>
                  <a:srgbClr val="FF0000"/>
                </a:solidFill>
              </a:rPr>
              <a:t>Catholic Counter-Reformation</a:t>
            </a:r>
          </a:p>
          <a:p>
            <a:pPr lvl="1" eaLnBrk="1" hangingPunct="1"/>
            <a:r>
              <a:rPr lang="en-US" b="1" i="1" smtClean="0">
                <a:solidFill>
                  <a:srgbClr val="FF0000"/>
                </a:solidFill>
              </a:rPr>
              <a:t>Council of Trent</a:t>
            </a:r>
            <a:r>
              <a:rPr lang="en-US" smtClean="0">
                <a:solidFill>
                  <a:srgbClr val="FF0000"/>
                </a:solidFill>
              </a:rPr>
              <a:t> confirms RC doctrine</a:t>
            </a:r>
          </a:p>
          <a:p>
            <a:pPr lvl="1" eaLnBrk="1" hangingPunct="1"/>
            <a:r>
              <a:rPr lang="en-US" b="1" i="1" smtClean="0">
                <a:solidFill>
                  <a:srgbClr val="FF0000"/>
                </a:solidFill>
              </a:rPr>
              <a:t>Jesuits</a:t>
            </a:r>
            <a:r>
              <a:rPr lang="en-US" smtClean="0">
                <a:solidFill>
                  <a:srgbClr val="FF0000"/>
                </a:solidFill>
              </a:rPr>
              <a:t> lead movement to regain RC losses</a:t>
            </a:r>
          </a:p>
          <a:p>
            <a:pPr eaLnBrk="1" hangingPunct="1"/>
            <a:r>
              <a:rPr lang="en-US" b="1" smtClean="0"/>
              <a:t>Baroque</a:t>
            </a:r>
          </a:p>
          <a:p>
            <a:pPr lvl="1" eaLnBrk="1" hangingPunct="1"/>
            <a:r>
              <a:rPr lang="en-US" smtClean="0"/>
              <a:t>RC art, music &amp; architectural movement</a:t>
            </a:r>
          </a:p>
          <a:p>
            <a:pPr lvl="1" eaLnBrk="1" hangingPunct="1"/>
            <a:r>
              <a:rPr lang="en-US" smtClean="0"/>
              <a:t>Connect &amp; elevate worship</a:t>
            </a:r>
          </a:p>
          <a:p>
            <a:pPr eaLnBrk="1" hangingPunct="1"/>
            <a:r>
              <a:rPr lang="en-US" b="1" smtClean="0">
                <a:solidFill>
                  <a:srgbClr val="0000CC"/>
                </a:solidFill>
              </a:rPr>
              <a:t>Politique</a:t>
            </a:r>
            <a:r>
              <a:rPr lang="en-US" b="1" smtClean="0"/>
              <a:t>… a new type of leader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066800"/>
            <a:ext cx="46958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Spanish Netherlands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4267200" cy="2819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600" smtClean="0"/>
              <a:t>Dutch Merchants &amp; Traders… $$</a:t>
            </a:r>
          </a:p>
          <a:p>
            <a:pPr eaLnBrk="1" hangingPunct="1">
              <a:lnSpc>
                <a:spcPct val="90000"/>
              </a:lnSpc>
            </a:pPr>
            <a:r>
              <a:rPr lang="en-US" sz="3600" smtClean="0"/>
              <a:t>Autonomous</a:t>
            </a:r>
          </a:p>
          <a:p>
            <a:pPr eaLnBrk="1" hangingPunct="1">
              <a:lnSpc>
                <a:spcPct val="90000"/>
              </a:lnSpc>
            </a:pPr>
            <a:r>
              <a:rPr lang="en-US" sz="3600" smtClean="0"/>
              <a:t>Protestant, Jewish &amp; RC… Tolerant</a:t>
            </a:r>
          </a:p>
        </p:txBody>
      </p:sp>
      <p:sp>
        <p:nvSpPr>
          <p:cNvPr id="8" name="Bent Arrow 7"/>
          <p:cNvSpPr/>
          <p:nvPr/>
        </p:nvSpPr>
        <p:spPr>
          <a:xfrm rot="5400000">
            <a:off x="5562600" y="762000"/>
            <a:ext cx="1371600" cy="914400"/>
          </a:xfrm>
          <a:prstGeom prst="bentArrow">
            <a:avLst>
              <a:gd name="adj1" fmla="val 25187"/>
              <a:gd name="adj2" fmla="val 28405"/>
              <a:gd name="adj3" fmla="val 25000"/>
              <a:gd name="adj4" fmla="val 488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1219200"/>
            <a:ext cx="3200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/>
            <a:r>
              <a:rPr lang="en-US" sz="3800" b="1" smtClean="0"/>
              <a:t>Dutch Revolt v. Spain: Causes</a:t>
            </a:r>
          </a:p>
        </p:txBody>
      </p:sp>
      <p:sp>
        <p:nvSpPr>
          <p:cNvPr id="11299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5562600" cy="5562600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rgbClr val="A50021"/>
                </a:solidFill>
              </a:rPr>
              <a:t>Margaret of Parma (regent) + Cardinal </a:t>
            </a:r>
            <a:r>
              <a:rPr lang="en-US" sz="2400" b="1" dirty="0" err="1" smtClean="0">
                <a:solidFill>
                  <a:srgbClr val="A50021"/>
                </a:solidFill>
              </a:rPr>
              <a:t>Granvelle</a:t>
            </a:r>
            <a:r>
              <a:rPr lang="en-US" sz="2400" b="1" dirty="0" smtClean="0">
                <a:solidFill>
                  <a:srgbClr val="A50021"/>
                </a:solidFill>
              </a:rPr>
              <a:t> (Sp)</a:t>
            </a:r>
          </a:p>
          <a:p>
            <a:pPr lvl="1" eaLnBrk="1" hangingPunct="1"/>
            <a:r>
              <a:rPr lang="en-US" sz="2400" b="1" dirty="0" smtClean="0"/>
              <a:t>Chose to s</a:t>
            </a:r>
            <a:r>
              <a:rPr lang="en-US" sz="2400" b="1" dirty="0" smtClean="0"/>
              <a:t>ubdue </a:t>
            </a:r>
            <a:r>
              <a:rPr lang="en-US" sz="2400" b="1" dirty="0" smtClean="0"/>
              <a:t>Dutch autonomy  &amp; re-establish RC</a:t>
            </a:r>
          </a:p>
          <a:p>
            <a:pPr lvl="1" eaLnBrk="1" hangingPunct="1"/>
            <a:r>
              <a:rPr lang="en-US" sz="2400" b="1" dirty="0" smtClean="0">
                <a:solidFill>
                  <a:srgbClr val="0000CC"/>
                </a:solidFill>
              </a:rPr>
              <a:t>Dutch resist: Count Egmont &amp; Wm. of Orange “Silent”</a:t>
            </a:r>
            <a:r>
              <a:rPr lang="en-US" sz="2400" b="1" dirty="0" smtClean="0"/>
              <a:t> &gt;&gt;     “</a:t>
            </a:r>
            <a:r>
              <a:rPr lang="en-US" sz="2400" b="1" i="1" dirty="0" smtClean="0"/>
              <a:t>the Compromise</a:t>
            </a:r>
            <a:r>
              <a:rPr lang="en-US" sz="2400" b="1" dirty="0" smtClean="0"/>
              <a:t>” rejected by Margaret &gt;&gt; Dutch riots </a:t>
            </a:r>
            <a:r>
              <a:rPr lang="en-US" sz="2400" b="1" dirty="0" smtClean="0"/>
              <a:t>&gt;&gt;</a:t>
            </a:r>
            <a:endParaRPr lang="en-US" sz="2400" b="1" dirty="0" smtClean="0"/>
          </a:p>
          <a:p>
            <a:pPr eaLnBrk="1" hangingPunct="1"/>
            <a:r>
              <a:rPr lang="en-US" sz="2400" b="1" dirty="0" smtClean="0">
                <a:solidFill>
                  <a:srgbClr val="A50021"/>
                </a:solidFill>
              </a:rPr>
              <a:t>Duke of </a:t>
            </a:r>
            <a:r>
              <a:rPr lang="en-US" sz="2400" b="1" dirty="0" smtClean="0">
                <a:solidFill>
                  <a:srgbClr val="A50021"/>
                </a:solidFill>
              </a:rPr>
              <a:t>Alba = HARSH!</a:t>
            </a:r>
            <a:endParaRPr lang="en-US" sz="2400" b="1" dirty="0" smtClean="0">
              <a:solidFill>
                <a:srgbClr val="A50021"/>
              </a:solidFill>
            </a:endParaRPr>
          </a:p>
          <a:p>
            <a:pPr lvl="1" eaLnBrk="1" hangingPunct="1"/>
            <a:r>
              <a:rPr lang="en-US" sz="2400" b="1" dirty="0" smtClean="0">
                <a:solidFill>
                  <a:srgbClr val="A50021"/>
                </a:solidFill>
              </a:rPr>
              <a:t>Council of Troubles / Council of Blood ruled NL &gt;&gt;</a:t>
            </a:r>
          </a:p>
          <a:p>
            <a:pPr lvl="1" eaLnBrk="1" hangingPunct="1"/>
            <a:r>
              <a:rPr lang="en-US" sz="2400" b="1" dirty="0" smtClean="0">
                <a:solidFill>
                  <a:srgbClr val="A50021"/>
                </a:solidFill>
              </a:rPr>
              <a:t>Executions for Heresy +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A50021"/>
                </a:solidFill>
              </a:rPr>
              <a:t>	High Taxes = Dutch </a:t>
            </a:r>
            <a:r>
              <a:rPr lang="en-US" sz="2400" b="1" dirty="0" smtClean="0">
                <a:solidFill>
                  <a:srgbClr val="A50021"/>
                </a:solidFill>
                <a:sym typeface="Wingdings" pitchFamily="2" charset="2"/>
              </a:rPr>
              <a:t></a:t>
            </a:r>
            <a:endParaRPr lang="en-US" sz="2400" b="1" dirty="0" smtClean="0">
              <a:solidFill>
                <a:srgbClr val="A50021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sz="2400" b="1" dirty="0" smtClean="0">
              <a:solidFill>
                <a:srgbClr val="A500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99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39825"/>
          </a:xfrm>
        </p:spPr>
        <p:txBody>
          <a:bodyPr/>
          <a:lstStyle/>
          <a:p>
            <a:pPr eaLnBrk="1" hangingPunct="1"/>
            <a:r>
              <a:rPr lang="en-US" b="1" smtClean="0"/>
              <a:t>Dutch Revolt vs. Spain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2165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0000CC"/>
                </a:solidFill>
              </a:rPr>
              <a:t>William of Orange… </a:t>
            </a:r>
            <a:r>
              <a:rPr lang="en-US" sz="2800" b="1" i="1" dirty="0" err="1" smtClean="0">
                <a:solidFill>
                  <a:srgbClr val="0000CC"/>
                </a:solidFill>
              </a:rPr>
              <a:t>Stadtholder</a:t>
            </a:r>
            <a:endParaRPr lang="en-US" sz="2800" b="1" i="1" dirty="0" smtClean="0">
              <a:solidFill>
                <a:srgbClr val="0000CC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800" b="1" dirty="0" smtClean="0"/>
              <a:t>Calvinist North leads revolt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Sea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Beggars (E)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Pirates capture ports &gt;&gt; Dutch rebellion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↑↑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/>
              <a:t>City of Leiden </a:t>
            </a:r>
            <a:r>
              <a:rPr lang="en-US" sz="2800" b="1" dirty="0" smtClean="0"/>
              <a:t>resists Spanish siege</a:t>
            </a:r>
            <a:endParaRPr lang="en-US" sz="2800" b="1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800" b="1" dirty="0" smtClean="0"/>
              <a:t>Dikes open = flood &gt;&gt; Survive! </a:t>
            </a:r>
            <a:endParaRPr lang="en-US" sz="2800" b="1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A50021"/>
                </a:solidFill>
              </a:rPr>
              <a:t>Spanish Fury</a:t>
            </a:r>
            <a:r>
              <a:rPr lang="en-US" sz="2800" b="1" dirty="0" smtClean="0"/>
              <a:t> &gt;&gt;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0000CC"/>
                </a:solidFill>
              </a:rPr>
              <a:t>Pacification of Ghent =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0000CC"/>
                </a:solidFill>
              </a:rPr>
              <a:t>Union of Dutch Calvinist N &amp; RC So.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/>
              <a:t>Dutch defeat </a:t>
            </a:r>
            <a:r>
              <a:rPr lang="en-US" sz="2800" b="1" dirty="0" smtClean="0">
                <a:solidFill>
                  <a:srgbClr val="A50021"/>
                </a:solidFill>
              </a:rPr>
              <a:t>Don John</a:t>
            </a:r>
            <a:r>
              <a:rPr lang="en-US" sz="2800" b="1" dirty="0" smtClean="0"/>
              <a:t> &gt;&gt; </a:t>
            </a:r>
            <a:r>
              <a:rPr lang="en-US" sz="2800" b="1" u="sng" dirty="0" smtClean="0"/>
              <a:t>Perpetual Edict</a:t>
            </a:r>
            <a:r>
              <a:rPr lang="en-US" sz="2800" b="1" dirty="0" smtClean="0"/>
              <a:t> = Sp troops removed! </a:t>
            </a:r>
          </a:p>
          <a:p>
            <a:pPr eaLnBrk="1" hangingPunct="1">
              <a:lnSpc>
                <a:spcPct val="90000"/>
              </a:lnSpc>
            </a:pPr>
            <a:endParaRPr lang="en-US" sz="2800" b="1" dirty="0" smtClean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7725" y="0"/>
            <a:ext cx="19462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8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8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5867400" cy="788987"/>
          </a:xfrm>
        </p:spPr>
        <p:txBody>
          <a:bodyPr/>
          <a:lstStyle/>
          <a:p>
            <a:pPr eaLnBrk="1" hangingPunct="1"/>
            <a:r>
              <a:rPr lang="en-US" sz="3600" b="1" smtClean="0"/>
              <a:t>Dutch Path to Independence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534400" cy="5064125"/>
          </a:xfrm>
        </p:spPr>
        <p:txBody>
          <a:bodyPr/>
          <a:lstStyle/>
          <a:p>
            <a:pPr eaLnBrk="1" hangingPunct="1"/>
            <a:r>
              <a:rPr lang="en-US" sz="2800" b="1" dirty="0" smtClean="0"/>
              <a:t>1579 </a:t>
            </a:r>
            <a:r>
              <a:rPr lang="en-US" sz="2800" b="1" dirty="0" smtClean="0">
                <a:solidFill>
                  <a:srgbClr val="0000CC"/>
                </a:solidFill>
              </a:rPr>
              <a:t>Union of Arras</a:t>
            </a:r>
            <a:r>
              <a:rPr lang="en-US" sz="2800" b="1" dirty="0" smtClean="0"/>
              <a:t> = RC So. peace w/ Spain</a:t>
            </a:r>
          </a:p>
          <a:p>
            <a:pPr eaLnBrk="1" hangingPunct="1"/>
            <a:r>
              <a:rPr lang="en-US" sz="2800" b="1" dirty="0" smtClean="0"/>
              <a:t>1579 </a:t>
            </a:r>
            <a:r>
              <a:rPr lang="en-US" sz="2800" b="1" dirty="0" smtClean="0">
                <a:solidFill>
                  <a:srgbClr val="0000CC"/>
                </a:solidFill>
              </a:rPr>
              <a:t>Union of Utrecht</a:t>
            </a:r>
            <a:r>
              <a:rPr lang="en-US" sz="2800" b="1" dirty="0" smtClean="0"/>
              <a:t> = Calvinist North unites</a:t>
            </a:r>
          </a:p>
          <a:p>
            <a:pPr eaLnBrk="1" hangingPunct="1"/>
            <a:r>
              <a:rPr lang="en-US" sz="2800" b="1" dirty="0" smtClean="0"/>
              <a:t>Dutch Resistance continues…</a:t>
            </a:r>
          </a:p>
          <a:p>
            <a:pPr lvl="1" eaLnBrk="1" hangingPunct="1"/>
            <a:r>
              <a:rPr lang="en-US" sz="2800" b="1" dirty="0" smtClean="0"/>
              <a:t>Philip II declares Wm. Orange “outlaw” </a:t>
            </a:r>
          </a:p>
          <a:p>
            <a:pPr lvl="1" eaLnBrk="1" hangingPunct="1"/>
            <a:r>
              <a:rPr lang="en-US" sz="2800" b="1" dirty="0" smtClean="0"/>
              <a:t>Wm. Orange denounces Philip II… “Apology”</a:t>
            </a:r>
          </a:p>
          <a:p>
            <a:pPr lvl="1" eaLnBrk="1" hangingPunct="1"/>
            <a:r>
              <a:rPr lang="en-US" sz="2800" b="1" dirty="0" smtClean="0"/>
              <a:t>Wm. Orange assassinated by Sp &gt;&gt; Maurice</a:t>
            </a:r>
          </a:p>
          <a:p>
            <a:pPr lvl="1" eaLnBrk="1" hangingPunct="1"/>
            <a:r>
              <a:rPr lang="en-US" sz="2800" b="1" dirty="0" smtClean="0">
                <a:solidFill>
                  <a:srgbClr val="FF0000"/>
                </a:solidFill>
              </a:rPr>
              <a:t>E &amp; Fr aid 1580s &gt;&gt; drains Spain $$… 1588?</a:t>
            </a:r>
          </a:p>
          <a:p>
            <a:pPr lvl="1" eaLnBrk="1" hangingPunct="1"/>
            <a:r>
              <a:rPr lang="en-US" sz="2800" b="1" dirty="0" smtClean="0"/>
              <a:t>1593 Calvinist No. drives out Spain, recognized by E &amp; Fr as a nation &gt;&gt; independence 1609 via </a:t>
            </a:r>
            <a:r>
              <a:rPr lang="en-US" sz="2800" b="1" dirty="0" smtClean="0">
                <a:solidFill>
                  <a:srgbClr val="0000CC"/>
                </a:solidFill>
              </a:rPr>
              <a:t>Twelve Year Truce</a:t>
            </a:r>
            <a:r>
              <a:rPr lang="en-US" sz="2800" b="1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b="1" smtClean="0"/>
              <a:t>Write an introduction paragraph to the following Free Response Question… underline your thesis…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8229600" cy="3844925"/>
          </a:xfrm>
        </p:spPr>
        <p:txBody>
          <a:bodyPr/>
          <a:lstStyle/>
          <a:p>
            <a:pPr eaLnBrk="1" hangingPunct="1"/>
            <a:r>
              <a:rPr lang="en-US" sz="4000" b="1" smtClean="0"/>
              <a:t>In what ways did religious differences created by the Reformation contribute to Dutch independence from Spain?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152400"/>
            <a:ext cx="2979738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England under Mary I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5715000" cy="5064125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1554 Married Philip II of Spain</a:t>
            </a:r>
          </a:p>
          <a:p>
            <a:pPr lvl="1" eaLnBrk="1" hangingPunct="1"/>
            <a:r>
              <a:rPr lang="en-US" sz="3200" b="1" dirty="0" smtClean="0"/>
              <a:t>RC union, political </a:t>
            </a:r>
            <a:r>
              <a:rPr lang="en-US" sz="3200" b="1" dirty="0" smtClean="0"/>
              <a:t>marriage, unpopular </a:t>
            </a:r>
            <a:endParaRPr lang="en-US" sz="3200" b="1" dirty="0" smtClean="0"/>
          </a:p>
          <a:p>
            <a:pPr eaLnBrk="1" hangingPunct="1"/>
            <a:r>
              <a:rPr lang="en-US" sz="3200" b="1" dirty="0" smtClean="0"/>
              <a:t>Revoked Protestant laws</a:t>
            </a:r>
          </a:p>
          <a:p>
            <a:pPr eaLnBrk="1" hangingPunct="1"/>
            <a:r>
              <a:rPr lang="en-US" sz="3200" b="1" dirty="0" smtClean="0"/>
              <a:t>Executed “heretics”</a:t>
            </a:r>
          </a:p>
          <a:p>
            <a:pPr lvl="1" eaLnBrk="1" hangingPunct="1"/>
            <a:r>
              <a:rPr lang="en-US" sz="2800" b="1" dirty="0" smtClean="0">
                <a:solidFill>
                  <a:srgbClr val="A50021"/>
                </a:solidFill>
              </a:rPr>
              <a:t>Bloody Mary</a:t>
            </a:r>
          </a:p>
          <a:p>
            <a:pPr eaLnBrk="1" hangingPunct="1"/>
            <a:r>
              <a:rPr lang="en-US" sz="3200" b="1" dirty="0" smtClean="0"/>
              <a:t>Protestants fled</a:t>
            </a:r>
          </a:p>
          <a:p>
            <a:pPr lvl="1" eaLnBrk="1" hangingPunct="1"/>
            <a:r>
              <a:rPr lang="en-US" sz="3200" b="1" dirty="0" smtClean="0">
                <a:solidFill>
                  <a:srgbClr val="0000CC"/>
                </a:solidFill>
              </a:rPr>
              <a:t>Marian Exiles</a:t>
            </a: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733800"/>
            <a:ext cx="41529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England under Elizabeth I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40325"/>
          </a:xfrm>
        </p:spPr>
        <p:txBody>
          <a:bodyPr/>
          <a:lstStyle/>
          <a:p>
            <a:pPr eaLnBrk="1" hangingPunct="1"/>
            <a:r>
              <a:rPr lang="en-US" b="1" dirty="0" smtClean="0"/>
              <a:t>Reigned 45 Years (1558-1603)</a:t>
            </a:r>
          </a:p>
          <a:p>
            <a:pPr lvl="1" eaLnBrk="1" hangingPunct="1"/>
            <a:r>
              <a:rPr lang="en-US" b="1" dirty="0" smtClean="0"/>
              <a:t>Sir Wm. Cecil advisor</a:t>
            </a:r>
          </a:p>
          <a:p>
            <a:pPr eaLnBrk="1" hangingPunct="1"/>
            <a:r>
              <a:rPr lang="en-US" b="1" dirty="0" smtClean="0"/>
              <a:t>Protestant </a:t>
            </a:r>
            <a:r>
              <a:rPr lang="en-US" b="1" i="1" dirty="0" err="1" smtClean="0">
                <a:solidFill>
                  <a:schemeClr val="tx2"/>
                </a:solidFill>
              </a:rPr>
              <a:t>Politique</a:t>
            </a:r>
            <a:endParaRPr lang="en-US" b="1" i="1" dirty="0" smtClean="0">
              <a:solidFill>
                <a:schemeClr val="tx2"/>
              </a:solidFill>
            </a:endParaRPr>
          </a:p>
          <a:p>
            <a:pPr lvl="1" eaLnBrk="1" hangingPunct="1"/>
            <a:r>
              <a:rPr lang="en-US" b="1" dirty="0" smtClean="0"/>
              <a:t>Act of Uniformity 1559… </a:t>
            </a:r>
            <a:r>
              <a:rPr lang="en-US" b="1" dirty="0" smtClean="0"/>
              <a:t>practice</a:t>
            </a:r>
            <a:endParaRPr lang="en-US" b="1" dirty="0" smtClean="0"/>
          </a:p>
          <a:p>
            <a:pPr lvl="1" eaLnBrk="1" hangingPunct="1"/>
            <a:r>
              <a:rPr lang="en-US" b="1" dirty="0" smtClean="0"/>
              <a:t>39 Articles… Protestantism official!</a:t>
            </a:r>
          </a:p>
          <a:p>
            <a:pPr eaLnBrk="1" hangingPunct="1"/>
            <a:r>
              <a:rPr lang="en-US" b="1" i="1" dirty="0" smtClean="0"/>
              <a:t>Puritanism </a:t>
            </a:r>
            <a:r>
              <a:rPr lang="en-US" b="1" dirty="0" smtClean="0"/>
              <a:t>rise</a:t>
            </a:r>
            <a:endParaRPr lang="en-US" b="1" i="1" dirty="0" smtClean="0"/>
          </a:p>
          <a:p>
            <a:pPr lvl="1" eaLnBrk="1" hangingPunct="1"/>
            <a:r>
              <a:rPr lang="en-US" b="1" dirty="0" smtClean="0"/>
              <a:t>Goal = Purify </a:t>
            </a:r>
            <a:r>
              <a:rPr lang="en-US" b="1" dirty="0" smtClean="0"/>
              <a:t>Anglican Church </a:t>
            </a:r>
          </a:p>
          <a:p>
            <a:pPr lvl="1" eaLnBrk="1" hangingPunct="1"/>
            <a:r>
              <a:rPr lang="en-US" b="1" dirty="0" smtClean="0">
                <a:solidFill>
                  <a:srgbClr val="0000CC"/>
                </a:solidFill>
              </a:rPr>
              <a:t>Presbyterians</a:t>
            </a:r>
            <a:r>
              <a:rPr lang="en-US" b="1" dirty="0" smtClean="0"/>
              <a:t> follow Calvin structures &gt; Scots</a:t>
            </a:r>
          </a:p>
          <a:p>
            <a:pPr lvl="1" eaLnBrk="1" hangingPunct="1"/>
            <a:r>
              <a:rPr lang="en-US" b="1" dirty="0" smtClean="0">
                <a:solidFill>
                  <a:srgbClr val="A50021"/>
                </a:solidFill>
              </a:rPr>
              <a:t>Congregationalists</a:t>
            </a:r>
            <a:r>
              <a:rPr lang="en-US" b="1" dirty="0" smtClean="0"/>
              <a:t> sought independent practice &gt;&gt; America </a:t>
            </a:r>
          </a:p>
          <a:p>
            <a:pPr eaLnBrk="1" hangingPunct="1"/>
            <a:endParaRPr lang="en-US" b="1" i="1" dirty="0" smtClean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1213" y="7938"/>
            <a:ext cx="198278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3657600"/>
            <a:ext cx="3505200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Elizabeth I v. Mary Queen of Scots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5867400" cy="5064125"/>
          </a:xfrm>
        </p:spPr>
        <p:txBody>
          <a:bodyPr/>
          <a:lstStyle/>
          <a:p>
            <a:pPr eaLnBrk="1" hangingPunct="1"/>
            <a:r>
              <a:rPr lang="en-US" b="1" dirty="0" smtClean="0"/>
              <a:t>Mary Stuart (QS) </a:t>
            </a:r>
            <a:r>
              <a:rPr lang="en-US" dirty="0" smtClean="0"/>
              <a:t>= </a:t>
            </a:r>
            <a:r>
              <a:rPr lang="en-US" dirty="0" smtClean="0"/>
              <a:t>cousin, </a:t>
            </a:r>
            <a:r>
              <a:rPr lang="en-US" dirty="0" smtClean="0"/>
              <a:t>RC</a:t>
            </a:r>
          </a:p>
          <a:p>
            <a:pPr eaLnBrk="1" hangingPunct="1"/>
            <a:r>
              <a:rPr lang="en-US" dirty="0" smtClean="0"/>
              <a:t>Married Francis II (Fr)… widow</a:t>
            </a:r>
          </a:p>
          <a:p>
            <a:pPr eaLnBrk="1" hangingPunct="1"/>
            <a:r>
              <a:rPr lang="en-US" dirty="0" smtClean="0"/>
              <a:t>Married Henry Stuart (Scot) aka Lord Darnley… murdered</a:t>
            </a:r>
          </a:p>
          <a:p>
            <a:pPr eaLnBrk="1" hangingPunct="1"/>
            <a:r>
              <a:rPr lang="en-US" dirty="0" smtClean="0"/>
              <a:t>Married Earl of </a:t>
            </a:r>
            <a:r>
              <a:rPr lang="en-US" dirty="0" err="1" smtClean="0"/>
              <a:t>Bothwell</a:t>
            </a:r>
            <a:r>
              <a:rPr lang="en-US" dirty="0" smtClean="0"/>
              <a:t> (Scot)</a:t>
            </a:r>
          </a:p>
          <a:p>
            <a:pPr lvl="1" eaLnBrk="1" hangingPunct="1"/>
            <a:r>
              <a:rPr lang="en-US" dirty="0" smtClean="0"/>
              <a:t>Killer? Fled to E… imprisoned</a:t>
            </a:r>
          </a:p>
          <a:p>
            <a:pPr eaLnBrk="1" hangingPunct="1"/>
            <a:r>
              <a:rPr lang="en-US" b="1" dirty="0" smtClean="0"/>
              <a:t>Babington Plot</a:t>
            </a:r>
          </a:p>
          <a:p>
            <a:pPr lvl="1" eaLnBrk="1" hangingPunct="1"/>
            <a:r>
              <a:rPr lang="en-US" dirty="0" smtClean="0"/>
              <a:t>Sought to assassinate E</a:t>
            </a:r>
          </a:p>
          <a:p>
            <a:pPr eaLnBrk="1" hangingPunct="1"/>
            <a:r>
              <a:rPr lang="en-US" b="1" dirty="0" smtClean="0"/>
              <a:t>MQS executed for treason</a:t>
            </a:r>
          </a:p>
          <a:p>
            <a:pPr lvl="1" eaLnBrk="1" hangingPunct="1"/>
            <a:r>
              <a:rPr lang="en-US" b="1" dirty="0" smtClean="0"/>
              <a:t>“Regicide”</a:t>
            </a:r>
          </a:p>
          <a:p>
            <a:pPr lvl="1" eaLnBrk="1" hangingPunct="1"/>
            <a:endParaRPr lang="en-US" dirty="0" smtClean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2550" y="990600"/>
            <a:ext cx="24066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2743200"/>
            <a:ext cx="3048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Elizabeth I v. Spain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5715000" cy="51403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smtClean="0">
                <a:solidFill>
                  <a:srgbClr val="A50021"/>
                </a:solidFill>
              </a:rPr>
              <a:t>Rejects Philip II’s marriage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>
                <a:solidFill>
                  <a:srgbClr val="A50021"/>
                </a:solidFill>
              </a:rPr>
              <a:t>Excommunicated 1570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/>
              <a:t>E + F defensive alliance 1571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>
                <a:solidFill>
                  <a:schemeClr val="tx2"/>
                </a:solidFill>
              </a:rPr>
              <a:t>Sir Francis Drake</a:t>
            </a:r>
            <a:r>
              <a:rPr lang="en-US" b="1" smtClean="0"/>
              <a:t>… pirate?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>
                <a:solidFill>
                  <a:srgbClr val="0000CC"/>
                </a:solidFill>
              </a:rPr>
              <a:t>Aid to Dutch v. Spain 1580s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/>
              <a:t>Executes Mary Stuart (RC)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/>
              <a:t>Sir Francis Drake &gt;&gt; Cadiz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>
                <a:solidFill>
                  <a:schemeClr val="tx2"/>
                </a:solidFill>
              </a:rPr>
              <a:t>Spanish Armada defeated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tx2"/>
                </a:solidFill>
              </a:rPr>
              <a:t>English Channel 1588</a:t>
            </a:r>
          </a:p>
          <a:p>
            <a:pPr eaLnBrk="1" hangingPunct="1">
              <a:lnSpc>
                <a:spcPct val="90000"/>
              </a:lnSpc>
            </a:pPr>
            <a:endParaRPr lang="en-US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mtClean="0"/>
          </a:p>
        </p:txBody>
      </p:sp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7425" y="0"/>
            <a:ext cx="30765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AutoShape 8"/>
          <p:cNvSpPr>
            <a:spLocks noChangeArrowheads="1"/>
          </p:cNvSpPr>
          <p:nvPr/>
        </p:nvSpPr>
        <p:spPr bwMode="auto">
          <a:xfrm rot="-5400000">
            <a:off x="7138988" y="5281612"/>
            <a:ext cx="1752600" cy="485775"/>
          </a:xfrm>
          <a:prstGeom prst="rightArrow">
            <a:avLst>
              <a:gd name="adj1" fmla="val 50000"/>
              <a:gd name="adj2" fmla="val 6846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The Elizabethan Age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5562600" cy="5486400"/>
          </a:xfrm>
        </p:spPr>
        <p:txBody>
          <a:bodyPr/>
          <a:lstStyle/>
          <a:p>
            <a:pPr eaLnBrk="1" hangingPunct="1"/>
            <a:r>
              <a:rPr lang="en-US" sz="2800" b="1" smtClean="0"/>
              <a:t>Theatre</a:t>
            </a:r>
          </a:p>
          <a:p>
            <a:pPr lvl="1" eaLnBrk="1" hangingPunct="1"/>
            <a:r>
              <a:rPr lang="en-US" sz="2800" b="1" smtClean="0"/>
              <a:t>All male actors</a:t>
            </a:r>
          </a:p>
          <a:p>
            <a:pPr lvl="1" eaLnBrk="1" hangingPunct="1"/>
            <a:r>
              <a:rPr lang="en-US" sz="2800" b="1" smtClean="0">
                <a:solidFill>
                  <a:srgbClr val="0000CC"/>
                </a:solidFill>
              </a:rPr>
              <a:t>Shakespeare</a:t>
            </a:r>
          </a:p>
          <a:p>
            <a:pPr lvl="1" eaLnBrk="1" hangingPunct="1"/>
            <a:r>
              <a:rPr lang="en-US" sz="2800" b="1" smtClean="0"/>
              <a:t>Globe &amp; Rose theatres</a:t>
            </a:r>
          </a:p>
          <a:p>
            <a:pPr eaLnBrk="1" hangingPunct="1"/>
            <a:r>
              <a:rPr lang="en-US" sz="2800" b="1" smtClean="0"/>
              <a:t>Entertainment &amp; Education</a:t>
            </a:r>
          </a:p>
          <a:p>
            <a:pPr lvl="1" eaLnBrk="1" hangingPunct="1"/>
            <a:r>
              <a:rPr lang="en-US" sz="2800" b="1" smtClean="0"/>
              <a:t>Morality plays</a:t>
            </a:r>
          </a:p>
          <a:p>
            <a:pPr lvl="1" eaLnBrk="1" hangingPunct="1"/>
            <a:r>
              <a:rPr lang="en-US" sz="2800" b="1" smtClean="0"/>
              <a:t>Tragedy – Comedy – Drama</a:t>
            </a:r>
          </a:p>
          <a:p>
            <a:pPr eaLnBrk="1" hangingPunct="1"/>
            <a:r>
              <a:rPr lang="en-US" sz="2800" b="1" smtClean="0"/>
              <a:t>Women… No Rights</a:t>
            </a:r>
          </a:p>
        </p:txBody>
      </p:sp>
      <p:pic>
        <p:nvPicPr>
          <p:cNvPr id="16388" name="Picture 4" descr="Globe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52400"/>
            <a:ext cx="3565525" cy="267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3276600"/>
            <a:ext cx="295433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Baroque: A Grand Expression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4495800" cy="5064125"/>
          </a:xfrm>
        </p:spPr>
        <p:txBody>
          <a:bodyPr/>
          <a:lstStyle/>
          <a:p>
            <a:pPr eaLnBrk="1" hangingPunct="1"/>
            <a:r>
              <a:rPr lang="en-US" sz="2800" b="1" smtClean="0"/>
              <a:t>Art</a:t>
            </a:r>
          </a:p>
          <a:p>
            <a:pPr lvl="1" eaLnBrk="1" hangingPunct="1"/>
            <a:r>
              <a:rPr lang="en-US" sz="2800" b="1" smtClean="0"/>
              <a:t>Rubens, Bernini (RC)</a:t>
            </a:r>
          </a:p>
          <a:p>
            <a:pPr lvl="1" eaLnBrk="1" hangingPunct="1"/>
            <a:r>
              <a:rPr lang="en-US" sz="2800" b="1" smtClean="0"/>
              <a:t>Rembrandt (P)</a:t>
            </a:r>
          </a:p>
          <a:p>
            <a:pPr eaLnBrk="1" hangingPunct="1"/>
            <a:r>
              <a:rPr lang="en-US" sz="2800" b="1" smtClean="0"/>
              <a:t>Music</a:t>
            </a:r>
          </a:p>
          <a:p>
            <a:pPr lvl="1" eaLnBrk="1" hangingPunct="1"/>
            <a:r>
              <a:rPr lang="en-US" sz="2800" b="1" smtClean="0"/>
              <a:t>Bach</a:t>
            </a:r>
          </a:p>
          <a:p>
            <a:pPr eaLnBrk="1" hangingPunct="1"/>
            <a:r>
              <a:rPr lang="en-US" sz="2800" b="1" smtClean="0"/>
              <a:t>Architecture</a:t>
            </a:r>
          </a:p>
          <a:p>
            <a:pPr lvl="1" eaLnBrk="1" hangingPunct="1"/>
            <a:r>
              <a:rPr lang="en-US" sz="2800" b="1" smtClean="0"/>
              <a:t>Ornate, Gilded</a:t>
            </a:r>
          </a:p>
          <a:p>
            <a:pPr lvl="1" eaLnBrk="1" hangingPunct="1"/>
            <a:r>
              <a:rPr lang="en-US" sz="2800" b="1" smtClean="0"/>
              <a:t>Glory to God!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7713" y="381000"/>
            <a:ext cx="16938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066800"/>
            <a:ext cx="173196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3657600"/>
            <a:ext cx="3149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2590800"/>
            <a:ext cx="12890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bldLvl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1066800"/>
            <a:ext cx="4868863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Thirty Years War: Why?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064125"/>
          </a:xfrm>
        </p:spPr>
        <p:txBody>
          <a:bodyPr/>
          <a:lstStyle/>
          <a:p>
            <a:pPr eaLnBrk="1" hangingPunct="1"/>
            <a:r>
              <a:rPr lang="en-US" b="1" smtClean="0"/>
              <a:t>German areas fragmented</a:t>
            </a:r>
          </a:p>
          <a:p>
            <a:pPr lvl="1" eaLnBrk="1" hangingPunct="1"/>
            <a:r>
              <a:rPr lang="en-US" smtClean="0"/>
              <a:t>300+ mini-states</a:t>
            </a:r>
          </a:p>
          <a:p>
            <a:pPr lvl="1" eaLnBrk="1" hangingPunct="1"/>
            <a:r>
              <a:rPr lang="en-US" smtClean="0"/>
              <a:t>Territorial mindset</a:t>
            </a:r>
          </a:p>
          <a:p>
            <a:pPr eaLnBrk="1" hangingPunct="1"/>
            <a:r>
              <a:rPr lang="en-US" b="1" smtClean="0"/>
              <a:t>Religious Division</a:t>
            </a:r>
          </a:p>
          <a:p>
            <a:pPr lvl="1" eaLnBrk="1" hangingPunct="1"/>
            <a:r>
              <a:rPr lang="en-US" smtClean="0"/>
              <a:t>RC v. L vs. C</a:t>
            </a:r>
          </a:p>
          <a:p>
            <a:pPr lvl="1" eaLnBrk="1" hangingPunct="1"/>
            <a:r>
              <a:rPr lang="en-US" smtClean="0"/>
              <a:t>Calvinism spreads</a:t>
            </a:r>
          </a:p>
          <a:p>
            <a:pPr lvl="1" eaLnBrk="1" hangingPunct="1"/>
            <a:r>
              <a:rPr lang="en-US" smtClean="0"/>
              <a:t>Missionary activity: RC &amp; C</a:t>
            </a:r>
          </a:p>
          <a:p>
            <a:pPr eaLnBrk="1" hangingPunct="1"/>
            <a:r>
              <a:rPr lang="en-US" b="1" smtClean="0"/>
              <a:t>Alliances</a:t>
            </a:r>
          </a:p>
          <a:p>
            <a:pPr lvl="1" eaLnBrk="1" hangingPunct="1"/>
            <a:r>
              <a:rPr lang="en-US" smtClean="0"/>
              <a:t>Catholic League by Maximilian I (Bavaria)</a:t>
            </a:r>
          </a:p>
          <a:p>
            <a:pPr lvl="1" eaLnBrk="1" hangingPunct="1"/>
            <a:r>
              <a:rPr lang="en-US" smtClean="0"/>
              <a:t>Army formed… Count J von Tilly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304800" y="457200"/>
          <a:ext cx="82296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9600" y="914400"/>
            <a:ext cx="3251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/>
            <a:r>
              <a:rPr lang="en-US" sz="4000" smtClean="0"/>
              <a:t>30 Years War: Bohemian Phase 1618-25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772400" cy="52578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A50021"/>
                </a:solidFill>
              </a:rPr>
              <a:t>Ferdinand (Hapsburg) &gt;&gt;              </a:t>
            </a:r>
            <a:r>
              <a:rPr lang="en-US" b="1" dirty="0" smtClean="0">
                <a:solidFill>
                  <a:srgbClr val="A50021"/>
                </a:solidFill>
              </a:rPr>
              <a:t>      King </a:t>
            </a:r>
            <a:r>
              <a:rPr lang="en-US" b="1" dirty="0" smtClean="0">
                <a:solidFill>
                  <a:srgbClr val="A50021"/>
                </a:solidFill>
              </a:rPr>
              <a:t>of Bohemia</a:t>
            </a:r>
          </a:p>
          <a:p>
            <a:pPr lvl="1" eaLnBrk="1" hangingPunct="1"/>
            <a:r>
              <a:rPr lang="en-US" b="1" dirty="0" smtClean="0">
                <a:solidFill>
                  <a:srgbClr val="A50021"/>
                </a:solidFill>
              </a:rPr>
              <a:t>RC &gt; Revoked Protestant        </a:t>
            </a:r>
            <a:r>
              <a:rPr lang="en-US" b="1" dirty="0" smtClean="0">
                <a:solidFill>
                  <a:srgbClr val="A50021"/>
                </a:solidFill>
              </a:rPr>
              <a:t>        freedoms, </a:t>
            </a:r>
            <a:r>
              <a:rPr lang="en-US" b="1" dirty="0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↑↑ taxes</a:t>
            </a:r>
            <a:r>
              <a:rPr lang="en-US" b="1" dirty="0" smtClean="0">
                <a:solidFill>
                  <a:srgbClr val="A50021"/>
                </a:solidFill>
              </a:rPr>
              <a:t>… </a:t>
            </a:r>
            <a:r>
              <a:rPr lang="en-US" b="1" dirty="0">
                <a:solidFill>
                  <a:srgbClr val="A50021"/>
                </a:solidFill>
                <a:sym typeface="Wingdings" pitchFamily="2" charset="2"/>
              </a:rPr>
              <a:t> </a:t>
            </a:r>
            <a:endParaRPr lang="en-US" b="1" dirty="0" smtClean="0">
              <a:solidFill>
                <a:srgbClr val="A50021"/>
              </a:solidFill>
            </a:endParaRPr>
          </a:p>
          <a:p>
            <a:pPr eaLnBrk="1" hangingPunct="1"/>
            <a:r>
              <a:rPr lang="en-US" b="1" dirty="0" smtClean="0">
                <a:solidFill>
                  <a:srgbClr val="0000CC"/>
                </a:solidFill>
              </a:rPr>
              <a:t>Defenestration of Prague</a:t>
            </a:r>
          </a:p>
          <a:p>
            <a:pPr lvl="1" eaLnBrk="1" hangingPunct="1"/>
            <a:r>
              <a:rPr lang="en-US" b="1" dirty="0" smtClean="0">
                <a:solidFill>
                  <a:srgbClr val="0000CC"/>
                </a:solidFill>
              </a:rPr>
              <a:t>Bohemian Protestants toss </a:t>
            </a:r>
            <a:r>
              <a:rPr lang="en-US" b="1" dirty="0" smtClean="0">
                <a:solidFill>
                  <a:srgbClr val="0000CC"/>
                </a:solidFill>
              </a:rPr>
              <a:t>out RC </a:t>
            </a:r>
            <a:r>
              <a:rPr lang="en-US" b="1" dirty="0" smtClean="0">
                <a:solidFill>
                  <a:srgbClr val="0000CC"/>
                </a:solidFill>
              </a:rPr>
              <a:t>regents </a:t>
            </a:r>
          </a:p>
          <a:p>
            <a:pPr lvl="1" eaLnBrk="1" hangingPunct="1"/>
            <a:r>
              <a:rPr lang="en-US" b="1" dirty="0" smtClean="0">
                <a:solidFill>
                  <a:srgbClr val="0000CC"/>
                </a:solidFill>
              </a:rPr>
              <a:t>Claim Fred V of Pal as King… </a:t>
            </a:r>
            <a:r>
              <a:rPr lang="en-US" b="1" dirty="0" smtClean="0">
                <a:solidFill>
                  <a:srgbClr val="0000CC"/>
                </a:solidFill>
                <a:sym typeface="Wingdings" pitchFamily="2" charset="2"/>
              </a:rPr>
              <a:t> Ferdinand HRE</a:t>
            </a:r>
            <a:endParaRPr lang="en-US" b="1" dirty="0" smtClean="0">
              <a:solidFill>
                <a:srgbClr val="0000CC"/>
              </a:solidFill>
            </a:endParaRPr>
          </a:p>
          <a:p>
            <a:pPr eaLnBrk="1" hangingPunct="1"/>
            <a:r>
              <a:rPr lang="en-US" b="1" dirty="0" smtClean="0">
                <a:solidFill>
                  <a:srgbClr val="A50021"/>
                </a:solidFill>
              </a:rPr>
              <a:t>HRE + Spain v. Bo + Palatinate</a:t>
            </a:r>
          </a:p>
          <a:p>
            <a:pPr lvl="1" eaLnBrk="1" hangingPunct="1"/>
            <a:r>
              <a:rPr lang="en-US" b="1" dirty="0" smtClean="0">
                <a:solidFill>
                  <a:srgbClr val="A50021"/>
                </a:solidFill>
              </a:rPr>
              <a:t>HRE (Tilly) def. Bohemians, reclaims both lands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/>
            <a:r>
              <a:rPr lang="en-US" smtClean="0"/>
              <a:t>30 Years War: Danish Phase 1625-29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6477000" cy="55626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King Christian - L (Denmark)</a:t>
            </a:r>
          </a:p>
          <a:p>
            <a:pPr lvl="1" eaLnBrk="1" hangingPunct="1"/>
            <a:r>
              <a:rPr lang="en-US" sz="3200" dirty="0" smtClean="0"/>
              <a:t>Lost to HRE Maximilian </a:t>
            </a:r>
            <a:r>
              <a:rPr lang="en-US" sz="3200" dirty="0" smtClean="0">
                <a:sym typeface="Wingdings" pitchFamily="2" charset="2"/>
              </a:rPr>
              <a:t></a:t>
            </a:r>
            <a:endParaRPr lang="en-US" sz="3200" dirty="0" smtClean="0"/>
          </a:p>
          <a:p>
            <a:pPr eaLnBrk="1" hangingPunct="1"/>
            <a:r>
              <a:rPr lang="en-US" sz="3200" b="1" dirty="0" smtClean="0">
                <a:solidFill>
                  <a:srgbClr val="A50021"/>
                </a:solidFill>
              </a:rPr>
              <a:t>A. Wallenstein </a:t>
            </a:r>
            <a:r>
              <a:rPr lang="en-US" sz="3200" dirty="0" smtClean="0">
                <a:solidFill>
                  <a:srgbClr val="A50021"/>
                </a:solidFill>
              </a:rPr>
              <a:t>- mercenary</a:t>
            </a:r>
          </a:p>
          <a:p>
            <a:pPr lvl="1" eaLnBrk="1" hangingPunct="1"/>
            <a:r>
              <a:rPr lang="en-US" sz="3200" dirty="0" smtClean="0">
                <a:solidFill>
                  <a:srgbClr val="A50021"/>
                </a:solidFill>
              </a:rPr>
              <a:t>Attacks &amp; Defeats Denmark</a:t>
            </a:r>
          </a:p>
          <a:p>
            <a:pPr eaLnBrk="1" hangingPunct="1"/>
            <a:r>
              <a:rPr lang="en-US" sz="3200" dirty="0" smtClean="0">
                <a:solidFill>
                  <a:srgbClr val="A50021"/>
                </a:solidFill>
              </a:rPr>
              <a:t>Edict of Restitution 1629 </a:t>
            </a:r>
            <a:r>
              <a:rPr lang="en-US" sz="3200" dirty="0" smtClean="0">
                <a:solidFill>
                  <a:srgbClr val="A50021"/>
                </a:solidFill>
                <a:sym typeface="Wingdings" pitchFamily="2" charset="2"/>
              </a:rPr>
              <a:t></a:t>
            </a:r>
            <a:endParaRPr lang="en-US" sz="3200" dirty="0" smtClean="0">
              <a:solidFill>
                <a:srgbClr val="A50021"/>
              </a:solidFill>
            </a:endParaRPr>
          </a:p>
          <a:p>
            <a:pPr lvl="1" eaLnBrk="1" hangingPunct="1"/>
            <a:r>
              <a:rPr lang="en-US" sz="3200" dirty="0" smtClean="0">
                <a:solidFill>
                  <a:srgbClr val="A50021"/>
                </a:solidFill>
              </a:rPr>
              <a:t>Calvinism </a:t>
            </a:r>
            <a:r>
              <a:rPr lang="en-US" sz="3200" dirty="0" smtClean="0">
                <a:solidFill>
                  <a:srgbClr val="A50021"/>
                </a:solidFill>
              </a:rPr>
              <a:t>illegal</a:t>
            </a:r>
          </a:p>
          <a:p>
            <a:pPr lvl="1" eaLnBrk="1" hangingPunct="1"/>
            <a:r>
              <a:rPr lang="en-US" sz="3200" dirty="0" smtClean="0">
                <a:solidFill>
                  <a:srgbClr val="A50021"/>
                </a:solidFill>
              </a:rPr>
              <a:t>Return of RC lands</a:t>
            </a: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276600"/>
            <a:ext cx="236696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914400"/>
            <a:ext cx="1600200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255043"/>
            <a:ext cx="4343400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 eaLnBrk="1" hangingPunct="1"/>
            <a:r>
              <a:rPr lang="en-US" smtClean="0"/>
              <a:t>30 Years War Swedish Phase 1630-35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7467600" cy="4987925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000CC"/>
                </a:solidFill>
              </a:rPr>
              <a:t>King </a:t>
            </a:r>
            <a:r>
              <a:rPr lang="en-US" b="1" dirty="0" err="1" smtClean="0">
                <a:solidFill>
                  <a:srgbClr val="0000CC"/>
                </a:solidFill>
              </a:rPr>
              <a:t>Gustavus</a:t>
            </a:r>
            <a:r>
              <a:rPr lang="en-US" b="1" dirty="0" smtClean="0">
                <a:solidFill>
                  <a:srgbClr val="0000CC"/>
                </a:solidFill>
              </a:rPr>
              <a:t>-Adolphus</a:t>
            </a:r>
            <a:r>
              <a:rPr lang="en-US" dirty="0" smtClean="0">
                <a:solidFill>
                  <a:srgbClr val="0000CC"/>
                </a:solidFill>
              </a:rPr>
              <a:t> - L (Sweden)</a:t>
            </a:r>
          </a:p>
          <a:p>
            <a:pPr lvl="1" eaLnBrk="1" hangingPunct="1"/>
            <a:r>
              <a:rPr lang="en-US" dirty="0" err="1" smtClean="0"/>
              <a:t>Sw</a:t>
            </a:r>
            <a:r>
              <a:rPr lang="en-US" dirty="0" smtClean="0"/>
              <a:t> </a:t>
            </a:r>
            <a:r>
              <a:rPr lang="en-US" dirty="0" smtClean="0"/>
              <a:t>+ Brandenburg + Saxony def. HRE</a:t>
            </a:r>
          </a:p>
          <a:p>
            <a:pPr lvl="1" eaLnBrk="1" hangingPunct="1"/>
            <a:r>
              <a:rPr lang="en-US" dirty="0" smtClean="0">
                <a:solidFill>
                  <a:srgbClr val="0000CC"/>
                </a:solidFill>
              </a:rPr>
              <a:t>New Tactics </a:t>
            </a:r>
            <a:r>
              <a:rPr lang="en-US" b="1" dirty="0" smtClean="0">
                <a:solidFill>
                  <a:srgbClr val="0000CC"/>
                </a:solidFill>
              </a:rPr>
              <a:t>“Fire &amp; Charge”</a:t>
            </a:r>
          </a:p>
          <a:p>
            <a:pPr lvl="1" eaLnBrk="1" hangingPunct="1"/>
            <a:r>
              <a:rPr lang="en-US" dirty="0" smtClean="0"/>
              <a:t>Infantry + </a:t>
            </a:r>
            <a:r>
              <a:rPr lang="en-US" dirty="0" smtClean="0"/>
              <a:t>Cavalry = mobile</a:t>
            </a:r>
            <a:endParaRPr lang="en-US" dirty="0" smtClean="0"/>
          </a:p>
          <a:p>
            <a:pPr eaLnBrk="1" hangingPunct="1"/>
            <a:r>
              <a:rPr lang="en-US" dirty="0" smtClean="0"/>
              <a:t>Key Deaths</a:t>
            </a:r>
          </a:p>
          <a:p>
            <a:pPr lvl="1" eaLnBrk="1" hangingPunct="1"/>
            <a:r>
              <a:rPr lang="en-US" dirty="0" smtClean="0"/>
              <a:t>King G-A</a:t>
            </a:r>
          </a:p>
          <a:p>
            <a:pPr lvl="1" eaLnBrk="1" hangingPunct="1"/>
            <a:r>
              <a:rPr lang="en-US" dirty="0" smtClean="0"/>
              <a:t>Wallenstein killed</a:t>
            </a:r>
          </a:p>
          <a:p>
            <a:pPr eaLnBrk="1" hangingPunct="1"/>
            <a:r>
              <a:rPr lang="en-US" dirty="0" smtClean="0"/>
              <a:t>Peace of Prague 1635</a:t>
            </a:r>
          </a:p>
          <a:p>
            <a:pPr lvl="1" eaLnBrk="1" hangingPunct="1"/>
            <a:r>
              <a:rPr lang="en-US" dirty="0" smtClean="0"/>
              <a:t>Disagreements lead to…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914399"/>
            <a:ext cx="4572000" cy="588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 eaLnBrk="1" hangingPunct="1"/>
            <a:r>
              <a:rPr lang="en-US" dirty="0" smtClean="0"/>
              <a:t>30 Years </a:t>
            </a:r>
            <a:r>
              <a:rPr lang="en-US" dirty="0" smtClean="0"/>
              <a:t>War: </a:t>
            </a:r>
            <a:r>
              <a:rPr lang="en-US" dirty="0" smtClean="0"/>
              <a:t>French Phase 1635 - 48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6248400" cy="2133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00CC"/>
                </a:solidFill>
              </a:rPr>
              <a:t>French join Swedes…</a:t>
            </a:r>
          </a:p>
          <a:p>
            <a:pPr eaLnBrk="1" hangingPunct="1"/>
            <a:r>
              <a:rPr lang="en-US" b="1" dirty="0" smtClean="0"/>
              <a:t>War Without Honor</a:t>
            </a:r>
          </a:p>
          <a:p>
            <a:pPr lvl="1" eaLnBrk="1" hangingPunct="1"/>
            <a:r>
              <a:rPr lang="en-US" dirty="0" smtClean="0"/>
              <a:t>German lands ruined</a:t>
            </a:r>
          </a:p>
          <a:p>
            <a:pPr lvl="1" eaLnBrk="1" hangingPunct="1"/>
            <a:r>
              <a:rPr lang="en-US" dirty="0" smtClean="0"/>
              <a:t>1/3 pop killed</a:t>
            </a:r>
          </a:p>
        </p:txBody>
      </p:sp>
      <p:pic>
        <p:nvPicPr>
          <p:cNvPr id="1026" name="Picture 2" descr="G:\IphoneTransSum2012\30YrWarHandF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124200"/>
            <a:ext cx="3261360" cy="3535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/>
              <a:t>Peace of Westphalia: 1643 – 1648: </a:t>
            </a:r>
            <a:r>
              <a:rPr lang="en-US" sz="3600" b="1" dirty="0" smtClean="0"/>
              <a:t>            A </a:t>
            </a:r>
            <a:r>
              <a:rPr lang="en-US" sz="3600" b="1" dirty="0" smtClean="0"/>
              <a:t>Negotiated </a:t>
            </a:r>
            <a:r>
              <a:rPr lang="en-US" sz="3600" b="1" dirty="0" smtClean="0"/>
              <a:t>Peace = Diplomacy</a:t>
            </a:r>
            <a:endParaRPr lang="en-US" sz="3600" b="1" dirty="0"/>
          </a:p>
        </p:txBody>
      </p:sp>
      <p:pic>
        <p:nvPicPr>
          <p:cNvPr id="4100" name="Picture 4" descr="https://encrypted-tbn1.gstatic.com/images?q=tbn:ANd9GcRXnGej2DmOziFg7uzgVFyFSFzA9-9tXLqcoc3EviiFbzf5wGl2q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24000"/>
            <a:ext cx="6801256" cy="512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R's Pictures\MunsterOsna07122012\WestphaliaPeaceSign1.JPG"/>
          <p:cNvPicPr>
            <a:picLocks noChangeAspect="1" noChangeArrowheads="1"/>
          </p:cNvPicPr>
          <p:nvPr/>
        </p:nvPicPr>
        <p:blipFill>
          <a:blip r:embed="rId2" cstate="print">
            <a:lum bright="30000" contrast="36000"/>
          </a:blip>
          <a:srcRect/>
          <a:stretch>
            <a:fillRect/>
          </a:stretch>
        </p:blipFill>
        <p:spPr bwMode="auto">
          <a:xfrm>
            <a:off x="4267355" y="3200400"/>
            <a:ext cx="4876645" cy="3657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30 Yrs War: Peace of Westphalia 1648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6705600" cy="5867400"/>
          </a:xfrm>
        </p:spPr>
        <p:txBody>
          <a:bodyPr/>
          <a:lstStyle/>
          <a:p>
            <a:pPr eaLnBrk="1" hangingPunct="1"/>
            <a:r>
              <a:rPr lang="en-US" b="1" u="sng" dirty="0" smtClean="0"/>
              <a:t>Peace of Westphalia: 1643-1648</a:t>
            </a:r>
          </a:p>
          <a:p>
            <a:pPr lvl="1" eaLnBrk="1" hangingPunct="1"/>
            <a:r>
              <a:rPr lang="en-US" dirty="0" smtClean="0"/>
              <a:t>Written in </a:t>
            </a:r>
            <a:r>
              <a:rPr lang="en-US" dirty="0" smtClean="0"/>
              <a:t>French = French Power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↑↑</a:t>
            </a:r>
            <a:endParaRPr lang="en-US" dirty="0" smtClean="0"/>
          </a:p>
          <a:p>
            <a:pPr lvl="1" eaLnBrk="1" hangingPunct="1"/>
            <a:r>
              <a:rPr lang="en-US" b="1" dirty="0" smtClean="0"/>
              <a:t>Negotiated in </a:t>
            </a:r>
            <a:r>
              <a:rPr lang="en-US" b="1" dirty="0" smtClean="0">
                <a:solidFill>
                  <a:srgbClr val="0000CC"/>
                </a:solidFill>
              </a:rPr>
              <a:t>M</a:t>
            </a:r>
            <a:r>
              <a:rPr lang="hu-HU" b="1" dirty="0" smtClean="0">
                <a:solidFill>
                  <a:srgbClr val="0000CC"/>
                </a:solidFill>
                <a:latin typeface="Arial"/>
                <a:cs typeface="Arial"/>
              </a:rPr>
              <a:t>ű</a:t>
            </a:r>
            <a:r>
              <a:rPr lang="en-US" b="1" dirty="0" err="1" smtClean="0">
                <a:solidFill>
                  <a:srgbClr val="0000CC"/>
                </a:solidFill>
                <a:latin typeface="Arial"/>
                <a:cs typeface="Arial"/>
              </a:rPr>
              <a:t>nster</a:t>
            </a:r>
            <a:r>
              <a:rPr lang="en-US" b="1" dirty="0" smtClean="0">
                <a:solidFill>
                  <a:srgbClr val="0000CC"/>
                </a:solidFill>
                <a:latin typeface="Arial"/>
                <a:cs typeface="Arial"/>
              </a:rPr>
              <a:t> (RC city)…  NL + Sp plus HRE + </a:t>
            </a:r>
            <a:r>
              <a:rPr lang="en-US" b="1" dirty="0" smtClean="0">
                <a:solidFill>
                  <a:srgbClr val="0000CC"/>
                </a:solidFill>
                <a:latin typeface="Arial"/>
                <a:cs typeface="Arial"/>
              </a:rPr>
              <a:t>Germans </a:t>
            </a:r>
            <a:r>
              <a:rPr lang="en-US" b="1" u="sng" dirty="0" smtClean="0">
                <a:solidFill>
                  <a:srgbClr val="0000CC"/>
                </a:solidFill>
                <a:latin typeface="Arial"/>
                <a:cs typeface="Arial"/>
              </a:rPr>
              <a:t>AND</a:t>
            </a:r>
            <a:r>
              <a:rPr lang="en-US" b="1" dirty="0" smtClean="0">
                <a:solidFill>
                  <a:srgbClr val="0000CC"/>
                </a:solidFill>
                <a:latin typeface="Arial"/>
                <a:cs typeface="Arial"/>
              </a:rPr>
              <a:t>                                         </a:t>
            </a:r>
            <a:r>
              <a:rPr lang="en-US" b="1" dirty="0" smtClean="0">
                <a:solidFill>
                  <a:srgbClr val="7030A0"/>
                </a:solidFill>
                <a:latin typeface="Arial"/>
                <a:cs typeface="Arial"/>
              </a:rPr>
              <a:t>Osnabruck (L city): HRE + </a:t>
            </a:r>
            <a:r>
              <a:rPr lang="en-US" b="1" dirty="0" err="1" smtClean="0">
                <a:solidFill>
                  <a:srgbClr val="7030A0"/>
                </a:solidFill>
                <a:latin typeface="Arial"/>
                <a:cs typeface="Arial"/>
              </a:rPr>
              <a:t>Sw</a:t>
            </a:r>
            <a:r>
              <a:rPr lang="en-US" b="1" dirty="0" smtClean="0">
                <a:solidFill>
                  <a:srgbClr val="7030A0"/>
                </a:solidFill>
                <a:latin typeface="Arial"/>
                <a:cs typeface="Arial"/>
              </a:rPr>
              <a:t> + Germans</a:t>
            </a:r>
            <a:endParaRPr lang="en-US" b="1" dirty="0" smtClean="0">
              <a:solidFill>
                <a:srgbClr val="7030A0"/>
              </a:solidFill>
              <a:latin typeface="Arial"/>
              <a:cs typeface="Arial"/>
            </a:endParaRPr>
          </a:p>
          <a:p>
            <a:pPr lvl="2" eaLnBrk="1" hangingPunct="1"/>
            <a:r>
              <a:rPr lang="en-US" sz="2400" b="1" dirty="0" smtClean="0">
                <a:latin typeface="Arial"/>
                <a:cs typeface="Arial"/>
              </a:rPr>
              <a:t>Why there? Close + Infrastructure</a:t>
            </a:r>
            <a:endParaRPr lang="en-US" sz="2400" b="1" dirty="0" smtClean="0"/>
          </a:p>
          <a:p>
            <a:pPr lvl="1" eaLnBrk="1" hangingPunct="1"/>
            <a:r>
              <a:rPr lang="en-US" dirty="0" smtClean="0">
                <a:solidFill>
                  <a:srgbClr val="C00000"/>
                </a:solidFill>
              </a:rPr>
              <a:t>Ends Edict of Restitution</a:t>
            </a:r>
          </a:p>
          <a:p>
            <a:pPr lvl="2" eaLnBrk="1" hangingPunct="1"/>
            <a:r>
              <a:rPr lang="en-US" sz="2400" b="1" dirty="0" smtClean="0">
                <a:solidFill>
                  <a:srgbClr val="C00000"/>
                </a:solidFill>
              </a:rPr>
              <a:t>Calvinism made “legal”</a:t>
            </a:r>
          </a:p>
          <a:p>
            <a:pPr lvl="1" eaLnBrk="1" hangingPunct="1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Swiss &amp; Dutch = Sovereign States!</a:t>
            </a:r>
          </a:p>
          <a:p>
            <a:pPr lvl="1" eaLnBrk="1" hangingPunct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Prussia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↑↑ / France ↑↑ / G divided</a:t>
            </a:r>
          </a:p>
          <a:p>
            <a:pPr lvl="1" eaLnBrk="1" hangingPunct="1"/>
            <a:r>
              <a:rPr lang="en-US" b="1" dirty="0" smtClean="0">
                <a:cs typeface="Arial" charset="0"/>
              </a:rPr>
              <a:t>1</a:t>
            </a:r>
            <a:r>
              <a:rPr lang="en-US" b="1" baseline="30000" dirty="0" smtClean="0">
                <a:cs typeface="Arial" charset="0"/>
              </a:rPr>
              <a:t>st</a:t>
            </a:r>
            <a:r>
              <a:rPr lang="en-US" b="1" dirty="0" smtClean="0">
                <a:cs typeface="Arial" charset="0"/>
              </a:rPr>
              <a:t> time war in Europe ended by diplomacy</a:t>
            </a:r>
            <a:r>
              <a:rPr lang="en-US" b="1" dirty="0" smtClean="0">
                <a:cs typeface="Arial" charset="0"/>
              </a:rPr>
              <a:t>! Balance of power idea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↑↑</a:t>
            </a:r>
            <a:endParaRPr lang="en-US" b="1" dirty="0" smtClean="0"/>
          </a:p>
        </p:txBody>
      </p:sp>
      <p:pic>
        <p:nvPicPr>
          <p:cNvPr id="2050" name="Picture 2" descr="G:\R's Pictures\MunsterOsna07122012\OsnabruckPeaceHandle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58000" y="914400"/>
            <a:ext cx="1988820" cy="2651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https://encrypted-tbn1.gstatic.com/images?q=tbn:ANd9GcRYqTFUDL-B-ZEBAqczk6Lk1YECjpzS_7VWd8id5cGX_FWny3X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1375" y="990600"/>
            <a:ext cx="1952625" cy="2333626"/>
          </a:xfrm>
          <a:prstGeom prst="rect">
            <a:avLst/>
          </a:prstGeom>
          <a:noFill/>
        </p:spPr>
      </p:pic>
      <p:pic>
        <p:nvPicPr>
          <p:cNvPr id="3074" name="Picture 2" descr="G:\R's Pictures\MunsterOsna07122012\OSRathaus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352800"/>
            <a:ext cx="4364187" cy="3273245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Peace of Westphalia: Signed 1648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075" name="Picture 3" descr="G:\IphoneTransSum2012\MunsterPeaceH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650" y="1219200"/>
            <a:ext cx="3943350" cy="5257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343400" y="137160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Muenster</a:t>
            </a:r>
            <a:endParaRPr lang="en-US" sz="3200" b="1" dirty="0"/>
          </a:p>
        </p:txBody>
      </p:sp>
      <p:sp>
        <p:nvSpPr>
          <p:cNvPr id="8" name="Left Arrow 7"/>
          <p:cNvSpPr/>
          <p:nvPr/>
        </p:nvSpPr>
        <p:spPr>
          <a:xfrm>
            <a:off x="3352800" y="1295400"/>
            <a:ext cx="990600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00600" y="190500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Osnabruck</a:t>
            </a:r>
            <a:endParaRPr lang="en-US" sz="3200" b="1" dirty="0"/>
          </a:p>
        </p:txBody>
      </p:sp>
      <p:sp>
        <p:nvSpPr>
          <p:cNvPr id="10" name="Down Arrow 9"/>
          <p:cNvSpPr/>
          <p:nvPr/>
        </p:nvSpPr>
        <p:spPr>
          <a:xfrm>
            <a:off x="5867400" y="2438400"/>
            <a:ext cx="762000" cy="990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Write a thesis &amp; bullet evidence…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did the Thirty Years War and its outcome change European religious and political power structures?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3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Baroque Architecture: Glory to God!</a:t>
            </a:r>
            <a:endParaRPr lang="en-US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8305800" cy="5483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RC Baroque v. Prot Realism </a:t>
            </a:r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90600"/>
            <a:ext cx="3810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upload.wikimedia.org/wikipedia/commons/6/67/Old_Dutch_church_interior_1907_postc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1057507"/>
            <a:ext cx="3442825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RC Baroque v. Prot Realism</a:t>
            </a:r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8077200" cy="552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r>
              <a:rPr lang="en-US" dirty="0" smtClean="0"/>
              <a:t>Protestant Realism in Art</a:t>
            </a:r>
            <a:endParaRPr lang="en-US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599" y="990600"/>
            <a:ext cx="8312727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 eaLnBrk="1" hangingPunct="1"/>
            <a:r>
              <a:rPr lang="en-US" smtClean="0"/>
              <a:t>The </a:t>
            </a:r>
            <a:r>
              <a:rPr lang="en-US" b="1" i="1" smtClean="0"/>
              <a:t>Politique</a:t>
            </a:r>
            <a:r>
              <a:rPr lang="en-US" smtClean="0"/>
              <a:t>: A New Type of Leader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987925"/>
          </a:xfrm>
        </p:spPr>
        <p:txBody>
          <a:bodyPr/>
          <a:lstStyle/>
          <a:p>
            <a:pPr eaLnBrk="1" hangingPunct="1"/>
            <a:r>
              <a:rPr lang="en-US" sz="3600" b="1" dirty="0" smtClean="0"/>
              <a:t>Skeptical </a:t>
            </a:r>
            <a:r>
              <a:rPr lang="en-US" sz="3600" b="1" dirty="0" smtClean="0"/>
              <a:t>of strict religious dogma</a:t>
            </a:r>
          </a:p>
          <a:p>
            <a:pPr eaLnBrk="1" hangingPunct="1"/>
            <a:r>
              <a:rPr lang="en-US" sz="3600" b="1" dirty="0" smtClean="0"/>
              <a:t>Separate &amp; subordinate religious doctrine from politics</a:t>
            </a:r>
          </a:p>
          <a:p>
            <a:pPr eaLnBrk="1" hangingPunct="1"/>
            <a:r>
              <a:rPr lang="en-US" sz="3600" b="1" dirty="0" smtClean="0"/>
              <a:t>Tolerance</a:t>
            </a:r>
          </a:p>
          <a:p>
            <a:pPr eaLnBrk="1" hangingPunct="1"/>
            <a:r>
              <a:rPr lang="en-US" sz="3600" b="1" dirty="0" smtClean="0"/>
              <a:t>Moderation</a:t>
            </a:r>
          </a:p>
          <a:p>
            <a:pPr eaLnBrk="1" hangingPunct="1"/>
            <a:r>
              <a:rPr lang="en-US" sz="3600" b="1" dirty="0" smtClean="0"/>
              <a:t>Compromise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rootsweb.ancestry.com/~wggerman/map/images/huguenotw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990600"/>
            <a:ext cx="3810000" cy="5476875"/>
          </a:xfrm>
          <a:prstGeom prst="rect">
            <a:avLst/>
          </a:prstGeom>
          <a:noFill/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5867400" cy="1139825"/>
          </a:xfrm>
        </p:spPr>
        <p:txBody>
          <a:bodyPr/>
          <a:lstStyle/>
          <a:p>
            <a:pPr eaLnBrk="1" hangingPunct="1"/>
            <a:r>
              <a:rPr lang="en-US" smtClean="0"/>
              <a:t>French Wars of Religion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5867400" cy="55626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The </a:t>
            </a:r>
            <a:r>
              <a:rPr lang="en-US" sz="3200" b="1" u="sng" dirty="0" smtClean="0">
                <a:solidFill>
                  <a:srgbClr val="0000CC"/>
                </a:solidFill>
              </a:rPr>
              <a:t>Huguenot</a:t>
            </a:r>
            <a:r>
              <a:rPr lang="en-US" sz="3200" b="1" dirty="0" smtClean="0"/>
              <a:t> minority</a:t>
            </a:r>
          </a:p>
          <a:p>
            <a:pPr lvl="1" eaLnBrk="1" hangingPunct="1"/>
            <a:r>
              <a:rPr lang="en-US" sz="3200" b="1" dirty="0" smtClean="0">
                <a:solidFill>
                  <a:srgbClr val="0000CC"/>
                </a:solidFill>
              </a:rPr>
              <a:t>French Calvinists</a:t>
            </a:r>
          </a:p>
          <a:p>
            <a:pPr lvl="1" eaLnBrk="1" hangingPunct="1"/>
            <a:r>
              <a:rPr lang="en-US" sz="3200" b="1" dirty="0" smtClean="0"/>
              <a:t>Persecuted by RCs</a:t>
            </a:r>
          </a:p>
          <a:p>
            <a:pPr lvl="1" eaLnBrk="1" hangingPunct="1"/>
            <a:r>
              <a:rPr lang="en-US" sz="3200" b="1" dirty="0" smtClean="0"/>
              <a:t>Aristocrats + Bourgeois</a:t>
            </a:r>
          </a:p>
          <a:p>
            <a:pPr lvl="1" eaLnBrk="1" hangingPunct="1"/>
            <a:r>
              <a:rPr lang="en-US" sz="3200" b="1" dirty="0" smtClean="0"/>
              <a:t>Faith + Organization + Politics = Power</a:t>
            </a:r>
          </a:p>
          <a:p>
            <a:pPr eaLnBrk="1" hangingPunct="1"/>
            <a:r>
              <a:rPr lang="en-US" sz="3200" b="1" dirty="0" smtClean="0">
                <a:solidFill>
                  <a:srgbClr val="A50021"/>
                </a:solidFill>
              </a:rPr>
              <a:t>Edict of Fontainebleau (1540</a:t>
            </a:r>
            <a:r>
              <a:rPr lang="en-US" sz="3200" b="1" dirty="0" smtClean="0">
                <a:solidFill>
                  <a:srgbClr val="A50021"/>
                </a:solidFill>
              </a:rPr>
              <a:t>) = Inquisition </a:t>
            </a:r>
            <a:r>
              <a:rPr lang="en-US" sz="3200" b="1" dirty="0" smtClean="0">
                <a:solidFill>
                  <a:srgbClr val="A50021"/>
                </a:solidFill>
              </a:rPr>
              <a:t>v. French Protestants</a:t>
            </a:r>
          </a:p>
          <a:p>
            <a:pPr eaLnBrk="1" hangingPunct="1"/>
            <a:endParaRPr lang="en-US" sz="3200" b="1" dirty="0" smtClean="0">
              <a:solidFill>
                <a:srgbClr val="A500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bldLvl="2"/>
    </p:bld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4123</TotalTime>
  <Words>1409</Words>
  <Application>Microsoft Office PowerPoint</Application>
  <PresentationFormat>On-screen Show (4:3)</PresentationFormat>
  <Paragraphs>258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Garamond</vt:lpstr>
      <vt:lpstr>Wingdings</vt:lpstr>
      <vt:lpstr>Edge</vt:lpstr>
      <vt:lpstr>Religious War in Europe: 16th &amp; Early 17th c.</vt:lpstr>
      <vt:lpstr>Religious Struggle, again…</vt:lpstr>
      <vt:lpstr>Baroque: A Grand Expression</vt:lpstr>
      <vt:lpstr>Baroque Architecture: Glory to God!</vt:lpstr>
      <vt:lpstr>RC Baroque v. Prot Realism </vt:lpstr>
      <vt:lpstr>RC Baroque v. Prot Realism</vt:lpstr>
      <vt:lpstr>Protestant Realism in Art</vt:lpstr>
      <vt:lpstr>The Politique: A New Type of Leader</vt:lpstr>
      <vt:lpstr>French Wars of Religion </vt:lpstr>
      <vt:lpstr>Persecution of Huguenots in France</vt:lpstr>
      <vt:lpstr>Family Feud: French Style</vt:lpstr>
      <vt:lpstr>Catherine de Medici: Queen Mother</vt:lpstr>
      <vt:lpstr>St. Bartholomew’s Day Massacre</vt:lpstr>
      <vt:lpstr>St. Bartholomew’s Day Massacre </vt:lpstr>
      <vt:lpstr>Protestant Resistance: French Path </vt:lpstr>
      <vt:lpstr>Henry of Navarre: Politique</vt:lpstr>
      <vt:lpstr>Write an introduction paragraph to the following Free Response Question… underline your thesis…</vt:lpstr>
      <vt:lpstr>Imperial Spain  The 1st Global Superpower</vt:lpstr>
      <vt:lpstr>Imperial Spain: Philip II</vt:lpstr>
      <vt:lpstr>Spanish Netherlands</vt:lpstr>
      <vt:lpstr>Dutch Revolt v. Spain: Causes</vt:lpstr>
      <vt:lpstr>Dutch Revolt vs. Spain</vt:lpstr>
      <vt:lpstr>Dutch Path to Independence</vt:lpstr>
      <vt:lpstr>Write an introduction paragraph to the following Free Response Question… underline your thesis…</vt:lpstr>
      <vt:lpstr>England under Mary I</vt:lpstr>
      <vt:lpstr>England under Elizabeth I</vt:lpstr>
      <vt:lpstr>Elizabeth I v. Mary Queen of Scots </vt:lpstr>
      <vt:lpstr>Elizabeth I v. Spain</vt:lpstr>
      <vt:lpstr>The Elizabethan Age</vt:lpstr>
      <vt:lpstr>The Thirty Years War: Why? </vt:lpstr>
      <vt:lpstr>PowerPoint Presentation</vt:lpstr>
      <vt:lpstr>30 Years War: Bohemian Phase 1618-25</vt:lpstr>
      <vt:lpstr>30 Years War: Danish Phase 1625-29</vt:lpstr>
      <vt:lpstr>30 Years War Swedish Phase 1630-35</vt:lpstr>
      <vt:lpstr>30 Years War: French Phase 1635 - 48</vt:lpstr>
      <vt:lpstr>Peace of Westphalia: 1643 – 1648:             A Negotiated Peace = Diplomacy</vt:lpstr>
      <vt:lpstr>30 Yrs War: Peace of Westphalia 1648</vt:lpstr>
      <vt:lpstr>Peace of Westphalia: Signed 1648</vt:lpstr>
      <vt:lpstr>Write a thesis &amp; bullet evidence…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Religious War in Europe Late 16th &amp; Early 17th c.</dc:title>
  <dc:creator>Fujitsu</dc:creator>
  <cp:lastModifiedBy>Reiner Kolodinski</cp:lastModifiedBy>
  <cp:revision>47</cp:revision>
  <dcterms:created xsi:type="dcterms:W3CDTF">2009-10-10T19:21:47Z</dcterms:created>
  <dcterms:modified xsi:type="dcterms:W3CDTF">2015-09-12T21:56:46Z</dcterms:modified>
</cp:coreProperties>
</file>