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0" r:id="rId7"/>
    <p:sldId id="258" r:id="rId8"/>
    <p:sldId id="264" r:id="rId9"/>
    <p:sldId id="265" r:id="rId10"/>
    <p:sldId id="259" r:id="rId11"/>
    <p:sldId id="266" r:id="rId12"/>
    <p:sldId id="267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45" d="100"/>
          <a:sy n="45" d="100"/>
        </p:scale>
        <p:origin x="6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EEAC-49E9-4C80-9364-A9DF5379E2B7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1995-2F65-4CE9-8ED2-6FC02D23B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16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EEAC-49E9-4C80-9364-A9DF5379E2B7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1995-2F65-4CE9-8ED2-6FC02D23B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90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EEAC-49E9-4C80-9364-A9DF5379E2B7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1995-2F65-4CE9-8ED2-6FC02D23B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7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EEAC-49E9-4C80-9364-A9DF5379E2B7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1995-2F65-4CE9-8ED2-6FC02D23B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2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EEAC-49E9-4C80-9364-A9DF5379E2B7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1995-2F65-4CE9-8ED2-6FC02D23B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5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EEAC-49E9-4C80-9364-A9DF5379E2B7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1995-2F65-4CE9-8ED2-6FC02D23B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7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EEAC-49E9-4C80-9364-A9DF5379E2B7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1995-2F65-4CE9-8ED2-6FC02D23B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87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EEAC-49E9-4C80-9364-A9DF5379E2B7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1995-2F65-4CE9-8ED2-6FC02D23B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1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EEAC-49E9-4C80-9364-A9DF5379E2B7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1995-2F65-4CE9-8ED2-6FC02D23B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36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EEAC-49E9-4C80-9364-A9DF5379E2B7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1995-2F65-4CE9-8ED2-6FC02D23B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3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7EEAC-49E9-4C80-9364-A9DF5379E2B7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21995-2F65-4CE9-8ED2-6FC02D23B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3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7EEAC-49E9-4C80-9364-A9DF5379E2B7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21995-2F65-4CE9-8ED2-6FC02D23B1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4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uirUty4RL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traditio.com/comment/com1603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07" y="299943"/>
            <a:ext cx="3147933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.akamai.steamusercontent.com/ugc/1082263151397201139/6D8CD07D0CF62FFF88E62AE360EFD0D4519A5515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427" y="1816652"/>
            <a:ext cx="534806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9267" y="299943"/>
            <a:ext cx="7126374" cy="1006688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he Late Middle Ages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7309" y="1187884"/>
            <a:ext cx="8659180" cy="628768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Crisis in the 14</a:t>
            </a:r>
            <a:r>
              <a:rPr lang="en-US" sz="36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Century: Disease, War &amp; Division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almanac.com/sites/default/files/d6/images/Dance%20of%20Dea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74" y="3011426"/>
            <a:ext cx="427432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70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great sch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589" y="74539"/>
            <a:ext cx="21717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2" y="365126"/>
            <a:ext cx="9777046" cy="761926"/>
          </a:xfrm>
        </p:spPr>
        <p:txBody>
          <a:bodyPr/>
          <a:lstStyle/>
          <a:p>
            <a:r>
              <a:rPr lang="en-US" dirty="0" smtClean="0"/>
              <a:t>Great </a:t>
            </a:r>
            <a:r>
              <a:rPr lang="en-US" dirty="0" smtClean="0"/>
              <a:t>Schism &amp; the “Babylonian Captivity”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31" y="1127052"/>
            <a:ext cx="10931769" cy="5049911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RCC Internal </a:t>
            </a: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ssues: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Secularization &amp; visible corruption, bureaucracy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Benefice System </a:t>
            </a:r>
            <a:r>
              <a:rPr lang="en-US" dirty="0" smtClean="0">
                <a:solidFill>
                  <a:srgbClr val="FF0000"/>
                </a:solidFill>
              </a:rPr>
              <a:t>+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Annates</a:t>
            </a:r>
            <a:r>
              <a:rPr lang="en-US" dirty="0" smtClean="0">
                <a:solidFill>
                  <a:srgbClr val="FF0000"/>
                </a:solidFill>
              </a:rPr>
              <a:t> + </a:t>
            </a:r>
            <a:r>
              <a:rPr lang="en-US" b="1" i="1" dirty="0" smtClean="0">
                <a:solidFill>
                  <a:srgbClr val="FF0000"/>
                </a:solidFill>
              </a:rPr>
              <a:t>Rota </a:t>
            </a:r>
            <a:r>
              <a:rPr lang="en-US" b="1" i="1" dirty="0" err="1" smtClean="0">
                <a:solidFill>
                  <a:srgbClr val="FF0000"/>
                </a:solidFill>
              </a:rPr>
              <a:t>Romana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+ </a:t>
            </a:r>
            <a:r>
              <a:rPr lang="en-US" b="1" i="1" dirty="0" err="1" smtClean="0">
                <a:solidFill>
                  <a:srgbClr val="FF0000"/>
                </a:solidFill>
              </a:rPr>
              <a:t>Clericos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Laicos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+ Theology </a:t>
            </a:r>
            <a:r>
              <a:rPr lang="el-GR" dirty="0" smtClean="0">
                <a:solidFill>
                  <a:srgbClr val="FF0000"/>
                </a:solidFill>
              </a:rPr>
              <a:t>Δ</a:t>
            </a:r>
            <a:r>
              <a:rPr lang="en-US" dirty="0" smtClean="0">
                <a:solidFill>
                  <a:srgbClr val="FF0000"/>
                </a:solidFill>
              </a:rPr>
              <a:t>s (Indulgences + Purgatory)  = </a:t>
            </a:r>
            <a:r>
              <a:rPr lang="en-US" dirty="0" smtClean="0">
                <a:solidFill>
                  <a:srgbClr val="FF0000"/>
                </a:solidFill>
              </a:rPr>
              <a:t>↑ papal power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Boniface VIII &gt; </a:t>
            </a:r>
            <a:r>
              <a:rPr lang="en-US" b="1" i="1" dirty="0" err="1" smtClean="0">
                <a:solidFill>
                  <a:srgbClr val="FF0000"/>
                </a:solidFill>
              </a:rPr>
              <a:t>Unam</a:t>
            </a:r>
            <a:r>
              <a:rPr lang="en-US" b="1" i="1" dirty="0" smtClean="0">
                <a:solidFill>
                  <a:srgbClr val="FF0000"/>
                </a:solidFill>
              </a:rPr>
              <a:t> Sanctum </a:t>
            </a:r>
            <a:r>
              <a:rPr lang="en-US" b="1" dirty="0" smtClean="0">
                <a:solidFill>
                  <a:srgbClr val="FF0000"/>
                </a:solidFill>
              </a:rPr>
              <a:t>(papal bull) = Church Over State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RCC External Pressures: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Black Death = no  answers</a:t>
            </a:r>
          </a:p>
          <a:p>
            <a:pPr lvl="1"/>
            <a:r>
              <a:rPr lang="en-US" b="1" dirty="0" smtClean="0">
                <a:solidFill>
                  <a:srgbClr val="7030A0"/>
                </a:solidFill>
              </a:rPr>
              <a:t>Rising Monarchs, France seeks more power, Germans seek more freedom</a:t>
            </a:r>
          </a:p>
          <a:p>
            <a:r>
              <a:rPr lang="en-US" b="1" u="sng" dirty="0" smtClean="0"/>
              <a:t>Great Schism</a:t>
            </a:r>
            <a:r>
              <a:rPr lang="en-US" b="1" dirty="0" smtClean="0"/>
              <a:t>: Pope Clement V (F) &gt; Avignon (1309), Italy </a:t>
            </a:r>
            <a:r>
              <a:rPr lang="en-US" b="1" dirty="0" smtClean="0">
                <a:sym typeface="Wingdings" panose="05000000000000000000" pitchFamily="2" charset="2"/>
              </a:rPr>
              <a:t> &gt; 2 popes</a:t>
            </a:r>
            <a:endParaRPr lang="en-US" b="1" dirty="0" smtClean="0"/>
          </a:p>
          <a:p>
            <a:r>
              <a:rPr lang="en-US" b="1" u="sng" dirty="0" smtClean="0"/>
              <a:t>Conciliar Movement </a:t>
            </a:r>
            <a:r>
              <a:rPr lang="en-US" b="1" dirty="0" smtClean="0"/>
              <a:t>&gt; Pisa = 3 Popes &gt; Constance = 1 Pope (1417)</a:t>
            </a:r>
          </a:p>
          <a:p>
            <a:r>
              <a:rPr lang="en-US" b="1" dirty="0" smtClean="0"/>
              <a:t>Result? ↓RCC power, political &amp; theological challenges…</a:t>
            </a:r>
            <a:endParaRPr lang="en-US" b="1" dirty="0"/>
          </a:p>
        </p:txBody>
      </p:sp>
      <p:pic>
        <p:nvPicPr>
          <p:cNvPr id="8196" name="Picture 4" descr="http://ep.yimg.com/ay/brandsonsale-store/pope-hats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249" y="5057480"/>
            <a:ext cx="146304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97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92" y="347540"/>
            <a:ext cx="4841631" cy="777875"/>
          </a:xfrm>
        </p:spPr>
        <p:txBody>
          <a:bodyPr/>
          <a:lstStyle/>
          <a:p>
            <a:r>
              <a:rPr lang="en-US" dirty="0" smtClean="0"/>
              <a:t>Challenges to RCC…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91" y="1125415"/>
            <a:ext cx="10404913" cy="4998794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</a:rPr>
              <a:t>Marcilius</a:t>
            </a:r>
            <a:r>
              <a:rPr lang="en-US" b="1" dirty="0" smtClean="0">
                <a:solidFill>
                  <a:srgbClr val="7030A0"/>
                </a:solidFill>
              </a:rPr>
              <a:t> of Padua: </a:t>
            </a:r>
            <a:r>
              <a:rPr lang="en-US" b="1" i="1" u="sng" dirty="0" smtClean="0">
                <a:solidFill>
                  <a:srgbClr val="7030A0"/>
                </a:solidFill>
              </a:rPr>
              <a:t>Defender of the Peace </a:t>
            </a:r>
            <a:r>
              <a:rPr lang="en-US" b="1" dirty="0" smtClean="0">
                <a:solidFill>
                  <a:srgbClr val="7030A0"/>
                </a:solidFill>
              </a:rPr>
              <a:t>= RCC spiritual role ONLY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Lay</a:t>
            </a:r>
            <a:r>
              <a:rPr lang="en-US" b="1" dirty="0" smtClean="0">
                <a:solidFill>
                  <a:srgbClr val="FF0000"/>
                </a:solidFill>
              </a:rPr>
              <a:t> Religious Movements:</a:t>
            </a:r>
          </a:p>
          <a:p>
            <a:pPr lvl="1"/>
            <a:r>
              <a:rPr lang="en-US" sz="2800" b="1" u="sng" dirty="0" smtClean="0">
                <a:solidFill>
                  <a:srgbClr val="FF0000"/>
                </a:solidFill>
              </a:rPr>
              <a:t>Mysticism</a:t>
            </a:r>
            <a:r>
              <a:rPr lang="en-US" sz="2800" b="1" dirty="0" smtClean="0">
                <a:solidFill>
                  <a:srgbClr val="FF0000"/>
                </a:solidFill>
              </a:rPr>
              <a:t> of Meister Eckhart &gt; </a:t>
            </a:r>
            <a:r>
              <a:rPr lang="en-US" sz="2800" b="1" u="sng" dirty="0" smtClean="0">
                <a:solidFill>
                  <a:srgbClr val="FF0000"/>
                </a:solidFill>
              </a:rPr>
              <a:t>Modern Devotion</a:t>
            </a:r>
            <a:r>
              <a:rPr lang="en-US" sz="2800" b="1" dirty="0" smtClean="0">
                <a:solidFill>
                  <a:srgbClr val="FF0000"/>
                </a:solidFill>
              </a:rPr>
              <a:t> (one w/ GOD) </a:t>
            </a:r>
            <a:r>
              <a:rPr lang="en-US" sz="2800" b="1" dirty="0">
                <a:solidFill>
                  <a:srgbClr val="FF0000"/>
                </a:solidFill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Bros. of Common Life (and Sisters)… </a:t>
            </a:r>
            <a:r>
              <a:rPr lang="en-US" sz="2800" b="1" u="sng" dirty="0" smtClean="0">
                <a:solidFill>
                  <a:srgbClr val="FF0000"/>
                </a:solidFill>
              </a:rPr>
              <a:t>Erasmus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Thomas Aquinas v. William Ockham: Role of reason v. faith?</a:t>
            </a:r>
          </a:p>
          <a:p>
            <a:pPr lvl="1"/>
            <a:r>
              <a:rPr lang="en-US" sz="2800" b="1" u="sng" dirty="0" smtClean="0">
                <a:solidFill>
                  <a:srgbClr val="FF0000"/>
                </a:solidFill>
              </a:rPr>
              <a:t>John Huss </a:t>
            </a:r>
            <a:r>
              <a:rPr lang="en-US" sz="2800" b="1" dirty="0" smtClean="0">
                <a:solidFill>
                  <a:srgbClr val="FF0000"/>
                </a:solidFill>
              </a:rPr>
              <a:t>&amp; </a:t>
            </a:r>
            <a:r>
              <a:rPr lang="en-US" sz="2800" b="1" dirty="0" err="1" smtClean="0">
                <a:solidFill>
                  <a:srgbClr val="FF0000"/>
                </a:solidFill>
              </a:rPr>
              <a:t>Hussites</a:t>
            </a:r>
            <a:r>
              <a:rPr lang="en-US" sz="2800" b="1" dirty="0" smtClean="0">
                <a:solidFill>
                  <a:srgbClr val="FF0000"/>
                </a:solidFill>
              </a:rPr>
              <a:t>: Vernacular v. Latin, Eucharist issues = Heretic!</a:t>
            </a:r>
          </a:p>
          <a:p>
            <a:pPr lvl="1"/>
            <a:r>
              <a:rPr lang="en-US" sz="2800" b="1" u="sng" dirty="0" smtClean="0">
                <a:solidFill>
                  <a:srgbClr val="FF0000"/>
                </a:solidFill>
              </a:rPr>
              <a:t>John Wycliffe &amp; Lollards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en-US" sz="2800" b="1" u="sng" dirty="0" smtClean="0">
                <a:solidFill>
                  <a:srgbClr val="FF0000"/>
                </a:solidFill>
              </a:rPr>
              <a:t>Vernacular</a:t>
            </a:r>
            <a:r>
              <a:rPr lang="en-US" sz="2800" b="1" dirty="0" smtClean="0">
                <a:solidFill>
                  <a:srgbClr val="FF0000"/>
                </a:solidFill>
              </a:rPr>
              <a:t> v. Latin, Challenge RCC Authority</a:t>
            </a:r>
          </a:p>
          <a:p>
            <a:r>
              <a:rPr lang="en-US" b="1" dirty="0" smtClean="0"/>
              <a:t>Results = ↓ RCC power, seeds of Reformation</a:t>
            </a:r>
            <a:endParaRPr lang="en-US" b="1" dirty="0"/>
          </a:p>
        </p:txBody>
      </p:sp>
      <p:pic>
        <p:nvPicPr>
          <p:cNvPr id="9218" name="Picture 2" descr="https://upload.wikimedia.org/wikipedia/commons/b/b0/Jan_Hus_at_the_St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749" y="2703434"/>
            <a:ext cx="175219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28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3191"/>
          </a:xfrm>
        </p:spPr>
        <p:txBody>
          <a:bodyPr/>
          <a:lstStyle/>
          <a:p>
            <a:r>
              <a:rPr lang="en-US" dirty="0" smtClean="0"/>
              <a:t>14</a:t>
            </a:r>
            <a:r>
              <a:rPr lang="en-US" baseline="30000" dirty="0" smtClean="0"/>
              <a:t>th</a:t>
            </a:r>
            <a:r>
              <a:rPr lang="en-US" dirty="0" smtClean="0"/>
              <a:t> c. Cultural Developments…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8316"/>
            <a:ext cx="10515600" cy="5028647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Transition to the Renaissance, why?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Literature &amp; Entertainment: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Dante, Petrarch, Chaucer, Boccaccio, de </a:t>
            </a:r>
            <a:r>
              <a:rPr lang="en-US" b="1" dirty="0" err="1" smtClean="0">
                <a:solidFill>
                  <a:srgbClr val="FF0000"/>
                </a:solidFill>
              </a:rPr>
              <a:t>Pizan</a:t>
            </a:r>
            <a:r>
              <a:rPr lang="en-US" b="1" dirty="0" smtClean="0">
                <a:solidFill>
                  <a:srgbClr val="FF0000"/>
                </a:solidFill>
              </a:rPr>
              <a:t>: Title &amp; concept?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Holiday feasts, music, games… interactive</a:t>
            </a:r>
          </a:p>
          <a:p>
            <a:r>
              <a:rPr lang="en-US" b="1" dirty="0" smtClean="0"/>
              <a:t>Art: Giotto = art imitates nature, realism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Women &amp; Family: Nuclear Family, Gender roles, Child centered</a:t>
            </a:r>
          </a:p>
          <a:p>
            <a:r>
              <a:rPr lang="en-US" b="1" dirty="0" smtClean="0"/>
              <a:t>Medicine: Shift from Galen’s “Four Humors” &gt; “practice &amp; learning”</a:t>
            </a:r>
          </a:p>
          <a:p>
            <a:pPr lvl="1"/>
            <a:r>
              <a:rPr lang="en-US" b="1" dirty="0" smtClean="0"/>
              <a:t>Hierarchy (Physician, Surgeon, Midwife + Barber… Apothecary)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Technology: Mechanical clock, Optics, Paper, Gunpowder, Cannon</a:t>
            </a:r>
          </a:p>
          <a:p>
            <a:r>
              <a:rPr lang="en-US" b="1" dirty="0" smtClean="0"/>
              <a:t>Urbanization: ↑Gov’t regulation (sanitation), ↑hedonism </a:t>
            </a:r>
          </a:p>
          <a:p>
            <a:pPr lvl="1"/>
            <a:r>
              <a:rPr lang="en-US" b="1" dirty="0" smtClean="0"/>
              <a:t>What about prostitution?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7347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633" y="347479"/>
            <a:ext cx="3159641" cy="5798139"/>
          </a:xfrm>
        </p:spPr>
        <p:txBody>
          <a:bodyPr>
            <a:normAutofit/>
          </a:bodyPr>
          <a:lstStyle/>
          <a:p>
            <a:r>
              <a:rPr lang="en-US" dirty="0" smtClean="0"/>
              <a:t>Giotto’s “Lamentation of the Christ”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 is a </a:t>
            </a:r>
            <a:r>
              <a:rPr lang="en-US" dirty="0" err="1" smtClean="0"/>
              <a:t>Frescoe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242" name="Picture 2" descr="https://painterspallet.files.wordpress.com/2012/09/giotto-lam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577" y="105692"/>
            <a:ext cx="7186524" cy="667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02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43" y="216270"/>
            <a:ext cx="5711456" cy="804456"/>
          </a:xfrm>
        </p:spPr>
        <p:txBody>
          <a:bodyPr/>
          <a:lstStyle/>
          <a:p>
            <a:r>
              <a:rPr lang="en-US" dirty="0" smtClean="0"/>
              <a:t>LM Ages Entertainment:</a:t>
            </a:r>
            <a:endParaRPr lang="en-US" dirty="0"/>
          </a:p>
        </p:txBody>
      </p:sp>
      <p:pic>
        <p:nvPicPr>
          <p:cNvPr id="12290" name="Picture 2" descr="http://www.ducksters.com/history/middle_ages/entertainment_troubadou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43" y="1169582"/>
            <a:ext cx="387274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3.bp.blogspot.com/-bloe-Ms6dhY/VITysyEHKgI/AAAAAAAB_Wo/SSXq8-BCtHc/s640/z30db399ea75287f9e38cf60f2fb08b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655" y="274750"/>
            <a:ext cx="5715000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s-media-cache-ak0.pinimg.com/236x/3c/8f/dd/3c8fdd81a0f030c4c58fde6c98e727c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070" y="3623264"/>
            <a:ext cx="2017377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91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431" y="365125"/>
            <a:ext cx="11049369" cy="976275"/>
          </a:xfrm>
        </p:spPr>
        <p:txBody>
          <a:bodyPr/>
          <a:lstStyle/>
          <a:p>
            <a:r>
              <a:rPr lang="en-US" dirty="0" smtClean="0"/>
              <a:t>Mechanical Clock</a:t>
            </a:r>
            <a:endParaRPr lang="en-US" dirty="0"/>
          </a:p>
        </p:txBody>
      </p:sp>
      <p:pic>
        <p:nvPicPr>
          <p:cNvPr id="11266" name="Picture 2" descr="http://www.minimumweb.co.uk/almagestclock/middle/Zytgloggetu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31" y="1891008"/>
            <a:ext cx="6248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 result for mechanical clocks in the middle 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029" y="298412"/>
            <a:ext cx="21907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s-media-cache-ak0.pinimg.com/236x/71/a5/1f/71a51fc3a9a2c2cc3dfe8e29ed48d6c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899" y="365125"/>
            <a:ext cx="35571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5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>
            <a:normAutofit/>
          </a:bodyPr>
          <a:lstStyle/>
          <a:p>
            <a:r>
              <a:rPr lang="en-US" dirty="0" smtClean="0"/>
              <a:t>Black Death: </a:t>
            </a:r>
            <a:r>
              <a:rPr lang="en-US" dirty="0" smtClean="0"/>
              <a:t>Precursors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175658"/>
            <a:ext cx="4122906" cy="500130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High Middle Ages = Stability &gt; growing population &gt; overpopulation, food?</a:t>
            </a:r>
          </a:p>
          <a:p>
            <a:r>
              <a:rPr lang="en-US" sz="3200" dirty="0" smtClean="0"/>
              <a:t>Climate Change </a:t>
            </a:r>
            <a:r>
              <a:rPr lang="en-US" sz="3200" dirty="0"/>
              <a:t>&gt;</a:t>
            </a:r>
            <a:r>
              <a:rPr lang="en-US" sz="3200" dirty="0" smtClean="0"/>
              <a:t> Famine &gt; Health Risk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Bubonic Plague </a:t>
            </a:r>
            <a:r>
              <a:rPr lang="en-US" sz="3200" dirty="0" smtClean="0"/>
              <a:t>spreads from  Asia: </a:t>
            </a:r>
            <a:r>
              <a:rPr lang="en-US" sz="3200" b="1" dirty="0" smtClean="0">
                <a:solidFill>
                  <a:srgbClr val="660066"/>
                </a:solidFill>
              </a:rPr>
              <a:t>Silk Road </a:t>
            </a:r>
            <a:r>
              <a:rPr lang="en-US" sz="3200" dirty="0" smtClean="0"/>
              <a:t>Trade + Mongol expansion</a:t>
            </a:r>
            <a:endParaRPr lang="en-US" sz="3200" dirty="0"/>
          </a:p>
        </p:txBody>
      </p:sp>
      <p:pic>
        <p:nvPicPr>
          <p:cNvPr id="1026" name="Picture 2" descr="http://callchina.pbworks.com/f/1300385748/Mongol%20Empire%20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1175657"/>
            <a:ext cx="6545060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53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4373"/>
          </a:xfrm>
        </p:spPr>
        <p:txBody>
          <a:bodyPr/>
          <a:lstStyle/>
          <a:p>
            <a:r>
              <a:rPr lang="en-US" dirty="0" smtClean="0"/>
              <a:t>Black Death Direct Causes &amp; Rapid Spread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9498"/>
            <a:ext cx="3733800" cy="508746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Infected fleas + rats &gt;&gt; infected people</a:t>
            </a:r>
          </a:p>
          <a:p>
            <a:r>
              <a:rPr lang="en-US" sz="3600" dirty="0" smtClean="0"/>
              <a:t>Increasing urbanization spread disease</a:t>
            </a:r>
          </a:p>
          <a:p>
            <a:r>
              <a:rPr lang="en-US" sz="3600" dirty="0" smtClean="0"/>
              <a:t>Lack of immunity &gt;&gt; DEATH!</a:t>
            </a:r>
            <a:endParaRPr lang="en-US" sz="3600" dirty="0"/>
          </a:p>
        </p:txBody>
      </p:sp>
      <p:pic>
        <p:nvPicPr>
          <p:cNvPr id="2050" name="Picture 2" descr="https://osjm.wikispaces.com/file/view/black-plague-map.jpg/320048808/527x374/black-plague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350" y="1089497"/>
            <a:ext cx="743763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05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922" y="214009"/>
            <a:ext cx="6924472" cy="743828"/>
          </a:xfrm>
        </p:spPr>
        <p:txBody>
          <a:bodyPr/>
          <a:lstStyle/>
          <a:p>
            <a:r>
              <a:rPr lang="en-US" dirty="0" smtClean="0"/>
              <a:t>Black Death: Why?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922" y="1284051"/>
            <a:ext cx="4745477" cy="489291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It must be GOD’s punishment &gt; </a:t>
            </a:r>
            <a:r>
              <a:rPr lang="en-US" sz="3200" b="1" dirty="0" smtClean="0">
                <a:solidFill>
                  <a:srgbClr val="FF0000"/>
                </a:solidFill>
              </a:rPr>
              <a:t>Asceticism</a:t>
            </a:r>
            <a:r>
              <a:rPr lang="en-US" sz="3200" b="1" dirty="0" smtClean="0"/>
              <a:t> + </a:t>
            </a:r>
            <a:r>
              <a:rPr lang="en-US" sz="3200" b="1" dirty="0" smtClean="0">
                <a:solidFill>
                  <a:srgbClr val="FF0000"/>
                </a:solidFill>
              </a:rPr>
              <a:t>Flagellants</a:t>
            </a:r>
            <a:r>
              <a:rPr lang="en-US" sz="3200" b="1" dirty="0" smtClean="0"/>
              <a:t>…</a:t>
            </a:r>
          </a:p>
          <a:p>
            <a:r>
              <a:rPr lang="en-US" sz="3200" b="1" dirty="0" smtClean="0"/>
              <a:t>It must be bad air &amp; vapors released by earthquakes…</a:t>
            </a:r>
          </a:p>
          <a:p>
            <a:r>
              <a:rPr lang="en-US" sz="3200" b="1" dirty="0" smtClean="0"/>
              <a:t>It must be the Jews &gt;&gt; </a:t>
            </a:r>
            <a:r>
              <a:rPr lang="en-US" sz="3200" b="1" dirty="0" smtClean="0">
                <a:solidFill>
                  <a:srgbClr val="FF0000"/>
                </a:solidFill>
              </a:rPr>
              <a:t>Anti-Semitism</a:t>
            </a:r>
            <a:r>
              <a:rPr lang="en-US" sz="3200" b="1" dirty="0" smtClean="0"/>
              <a:t> + </a:t>
            </a:r>
            <a:r>
              <a:rPr lang="en-US" sz="3200" b="1" dirty="0" smtClean="0">
                <a:solidFill>
                  <a:srgbClr val="FF0000"/>
                </a:solidFill>
              </a:rPr>
              <a:t>Pogroms</a:t>
            </a:r>
            <a:r>
              <a:rPr lang="en-US" sz="3200" b="1" dirty="0" smtClean="0"/>
              <a:t> &gt;&gt; Jewish Migration to Poland &amp; Eastern Europe</a:t>
            </a:r>
            <a:endParaRPr lang="en-US" sz="3200" b="1" dirty="0"/>
          </a:p>
        </p:txBody>
      </p:sp>
      <p:pic>
        <p:nvPicPr>
          <p:cNvPr id="3074" name="Picture 2" descr="https://encrypted-tbn0.gstatic.com/images?q=tbn:ANd9GcTYLIc1V3__q_08bjlqsJhc980OHxLfbV_75nhyYES2ZvYwlYW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297" y="214009"/>
            <a:ext cx="336480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sercontent1.hubstatic.com/8829956_f5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498" y="3171217"/>
            <a:ext cx="4476606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17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akamai.steamusercontent.com/ugc/1459517378064487534/6111A7C2C7A0D8E7DEB38C844BD23B47568CAD84/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481" y="3409883"/>
            <a:ext cx="378180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687111" cy="760290"/>
          </a:xfrm>
        </p:spPr>
        <p:txBody>
          <a:bodyPr/>
          <a:lstStyle/>
          <a:p>
            <a:r>
              <a:rPr lang="en-US" dirty="0" smtClean="0"/>
              <a:t>Black Death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5416"/>
            <a:ext cx="6547338" cy="5051547"/>
          </a:xfrm>
        </p:spPr>
        <p:txBody>
          <a:bodyPr>
            <a:normAutofit/>
          </a:bodyPr>
          <a:lstStyle/>
          <a:p>
            <a:r>
              <a:rPr lang="en-US" dirty="0" smtClean="0"/>
              <a:t>Cultural Pessimism </a:t>
            </a:r>
          </a:p>
          <a:p>
            <a:pPr lvl="1"/>
            <a:r>
              <a:rPr lang="en-US" b="1" i="1" dirty="0" err="1" smtClean="0">
                <a:solidFill>
                  <a:srgbClr val="FF0000"/>
                </a:solidFill>
              </a:rPr>
              <a:t>Ars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Moriendi</a:t>
            </a:r>
            <a:r>
              <a:rPr lang="en-US" b="1" i="1" dirty="0" smtClean="0">
                <a:solidFill>
                  <a:srgbClr val="FF0000"/>
                </a:solidFill>
              </a:rPr>
              <a:t> (Art of Death)</a:t>
            </a:r>
          </a:p>
          <a:p>
            <a:r>
              <a:rPr lang="en-US" dirty="0" smtClean="0"/>
              <a:t>Social Unrest</a:t>
            </a:r>
          </a:p>
          <a:p>
            <a:pPr lvl="1"/>
            <a:r>
              <a:rPr lang="en-US" dirty="0" smtClean="0"/>
              <a:t>Migration: Jews to Poland</a:t>
            </a:r>
          </a:p>
          <a:p>
            <a:pPr lvl="1"/>
            <a:r>
              <a:rPr lang="en-US" dirty="0" smtClean="0"/>
              <a:t>Migration: Peasants to towns</a:t>
            </a:r>
          </a:p>
          <a:p>
            <a:pPr lvl="1"/>
            <a:r>
              <a:rPr lang="en-US" dirty="0" smtClean="0"/>
              <a:t>RC Church weakened</a:t>
            </a:r>
          </a:p>
          <a:p>
            <a:pPr lvl="1"/>
            <a:r>
              <a:rPr lang="en-US" dirty="0" smtClean="0"/>
              <a:t>Class Tensions &gt;&gt; REVOLTS! French </a:t>
            </a:r>
            <a:r>
              <a:rPr lang="en-US" b="1" dirty="0" err="1" smtClean="0">
                <a:solidFill>
                  <a:srgbClr val="FF0000"/>
                </a:solidFill>
              </a:rPr>
              <a:t>Jacquerie</a:t>
            </a:r>
            <a:r>
              <a:rPr lang="en-US" dirty="0" smtClean="0"/>
              <a:t>, English Peasants, Italian </a:t>
            </a:r>
            <a:r>
              <a:rPr lang="en-US" b="1" dirty="0" err="1" smtClean="0">
                <a:solidFill>
                  <a:srgbClr val="FF0000"/>
                </a:solidFill>
              </a:rPr>
              <a:t>Ciompi</a:t>
            </a:r>
            <a:r>
              <a:rPr lang="en-US" dirty="0" smtClean="0"/>
              <a:t> </a:t>
            </a:r>
          </a:p>
          <a:p>
            <a:r>
              <a:rPr lang="en-US" dirty="0" smtClean="0"/>
              <a:t>Economic Unrest</a:t>
            </a:r>
          </a:p>
          <a:p>
            <a:pPr lvl="1"/>
            <a:r>
              <a:rPr lang="en-US" dirty="0" smtClean="0"/>
              <a:t>Labor shortage = Labor Power ↑↑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English Statue of Laborers (1351) </a:t>
            </a:r>
            <a:r>
              <a:rPr lang="en-US" dirty="0" smtClean="0"/>
              <a:t>&gt; unrest!</a:t>
            </a:r>
          </a:p>
          <a:p>
            <a:pPr lvl="1"/>
            <a:r>
              <a:rPr lang="en-US" dirty="0" smtClean="0"/>
              <a:t>Upper class oppression, taxes &gt;&gt; REVOLTS!</a:t>
            </a:r>
          </a:p>
          <a:p>
            <a:pPr lvl="1"/>
            <a:endParaRPr lang="en-US" dirty="0" smtClean="0"/>
          </a:p>
        </p:txBody>
      </p:sp>
      <p:pic>
        <p:nvPicPr>
          <p:cNvPr id="4100" name="Picture 4" descr="https://upload.wikimedia.org/wikipedia/commons/6/68/Anfechtung_durch_Hofart_(Schneider_Ausgabe_XII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664" y="209483"/>
            <a:ext cx="270163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42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uirUty4RL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7949" y="311170"/>
            <a:ext cx="11054080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4918"/>
          </a:xfrm>
        </p:spPr>
        <p:txBody>
          <a:bodyPr/>
          <a:lstStyle/>
          <a:p>
            <a:r>
              <a:rPr lang="en-US" dirty="0" smtClean="0"/>
              <a:t>Hundred Years </a:t>
            </a:r>
            <a:r>
              <a:rPr lang="en-US" dirty="0" smtClean="0"/>
              <a:t>War: Cause, Course &amp;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124" y="1070044"/>
            <a:ext cx="7781754" cy="5106919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>
                <a:solidFill>
                  <a:srgbClr val="660066"/>
                </a:solidFill>
              </a:rPr>
              <a:t>Causes:</a:t>
            </a:r>
          </a:p>
          <a:p>
            <a:pPr lvl="1"/>
            <a:r>
              <a:rPr lang="en-US" sz="2800" dirty="0" smtClean="0">
                <a:solidFill>
                  <a:srgbClr val="660066"/>
                </a:solidFill>
              </a:rPr>
              <a:t>E v F, feudal claims LAND + Throne, E nationalism &amp; human pride </a:t>
            </a:r>
          </a:p>
          <a:p>
            <a:pPr lvl="1"/>
            <a:r>
              <a:rPr lang="en-US" sz="2800" dirty="0" smtClean="0">
                <a:solidFill>
                  <a:srgbClr val="660066"/>
                </a:solidFill>
              </a:rPr>
              <a:t>Flanders cloth &lt;&gt; English wool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Course &amp; Key Events: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English Longbow </a:t>
            </a:r>
            <a:r>
              <a:rPr lang="en-US" sz="2800" dirty="0" smtClean="0">
                <a:solidFill>
                  <a:srgbClr val="FF0000"/>
                </a:solidFill>
              </a:rPr>
              <a:t>v French crossbow, cannon, destruction in France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Crecy (1346) + Poitiers (1356) + Agincourt (1415) = E wins </a:t>
            </a:r>
            <a:r>
              <a:rPr 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!!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Joan of Arc </a:t>
            </a:r>
            <a:r>
              <a:rPr 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@ Orleans = F  victory + inspiration… 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Joan of Arc betrayed, French intrigue &gt; </a:t>
            </a:r>
            <a:r>
              <a:rPr lang="en-US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Heretic</a:t>
            </a:r>
            <a:r>
              <a:rPr 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!</a:t>
            </a:r>
          </a:p>
          <a:p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Major Outcomes:</a:t>
            </a:r>
          </a:p>
          <a:p>
            <a:pPr lvl="1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E cloth industry ↑, </a:t>
            </a:r>
          </a:p>
          <a:p>
            <a:pPr lvl="1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French nationalism ↑, </a:t>
            </a:r>
          </a:p>
          <a:p>
            <a:pPr lvl="1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Peasant unrest in E &amp; F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122" name="Picture 2" descr="http://s2.quickmeme.com/img/f7/f779b0cbb7bd6dd3cccfaac043e36eee211368e805f7bbd8b6cdcdf0929b2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443" y="3623503"/>
            <a:ext cx="2520779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c1.staticflickr.com/3/2659/4027392599_8661f6b81f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293" y="1070044"/>
            <a:ext cx="2057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english shee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507" y="4684587"/>
            <a:ext cx="22288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89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kleio.org/site/assets/files/1235/fig_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961" y="4804717"/>
            <a:ext cx="2514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medievalages.net/wp-content/uploads/2013/09/wars-of-rose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553" y="2026651"/>
            <a:ext cx="2932001" cy="130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9" y="224448"/>
            <a:ext cx="9917723" cy="777875"/>
          </a:xfrm>
        </p:spPr>
        <p:txBody>
          <a:bodyPr/>
          <a:lstStyle/>
          <a:p>
            <a:r>
              <a:rPr lang="en-US" dirty="0" smtClean="0"/>
              <a:t>LMA Differences in Political Development…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69" y="1002322"/>
            <a:ext cx="9917723" cy="5468815"/>
          </a:xfrm>
        </p:spPr>
        <p:txBody>
          <a:bodyPr>
            <a:normAutofit/>
          </a:bodyPr>
          <a:lstStyle/>
          <a:p>
            <a:r>
              <a:rPr lang="en-US" dirty="0" smtClean="0"/>
              <a:t>Who? England, France, HRE, Italy</a:t>
            </a:r>
          </a:p>
          <a:p>
            <a:r>
              <a:rPr lang="en-US" dirty="0" smtClean="0"/>
              <a:t>Common Issues: Feudal Relations (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Scutage</a:t>
            </a:r>
            <a:r>
              <a:rPr lang="en-US" dirty="0" smtClean="0"/>
              <a:t>), Taxation, Leadership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England: 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$$ issues &gt; </a:t>
            </a:r>
            <a:r>
              <a:rPr lang="en-US" b="1" u="sng" dirty="0" smtClean="0">
                <a:solidFill>
                  <a:srgbClr val="FF0000"/>
                </a:solidFill>
              </a:rPr>
              <a:t>Parliament</a:t>
            </a:r>
            <a:r>
              <a:rPr lang="en-US" b="1" dirty="0" smtClean="0">
                <a:solidFill>
                  <a:srgbClr val="FF0000"/>
                </a:solidFill>
              </a:rPr>
              <a:t> ↑ “Power of the Purse”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Parliament = Lords (inherited) + Commons (elected)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Dynastic challenge = Lancaster v York “War of the Roses” &gt; </a:t>
            </a:r>
            <a:r>
              <a:rPr lang="en-US" b="1" u="sng" dirty="0" smtClean="0">
                <a:solidFill>
                  <a:srgbClr val="FF0000"/>
                </a:solidFill>
              </a:rPr>
              <a:t>Tudor</a:t>
            </a:r>
            <a:r>
              <a:rPr lang="en-US" b="1" dirty="0" smtClean="0">
                <a:solidFill>
                  <a:srgbClr val="FF0000"/>
                </a:solidFill>
              </a:rPr>
              <a:t> ↑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France: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Area &amp; Family Rivalry = divided nation, weak </a:t>
            </a:r>
            <a:r>
              <a:rPr lang="en-US" b="1" u="sng" dirty="0" smtClean="0">
                <a:solidFill>
                  <a:srgbClr val="002060"/>
                </a:solidFill>
              </a:rPr>
              <a:t>Estates-General</a:t>
            </a:r>
          </a:p>
          <a:p>
            <a:pPr lvl="1"/>
            <a:r>
              <a:rPr lang="en-US" b="1" dirty="0" smtClean="0">
                <a:solidFill>
                  <a:srgbClr val="002060"/>
                </a:solidFill>
              </a:rPr>
              <a:t>Unfair taxation = lack of support, unity</a:t>
            </a:r>
          </a:p>
          <a:p>
            <a:r>
              <a:rPr lang="en-US" b="1" dirty="0" smtClean="0"/>
              <a:t>HRE: Small states &amp; city-states hold power = Divided nation</a:t>
            </a:r>
          </a:p>
          <a:p>
            <a:pPr lvl="1"/>
            <a:r>
              <a:rPr lang="en-US" b="1" dirty="0" smtClean="0"/>
              <a:t>HR Emperor = “elected” &amp; princes hold power</a:t>
            </a:r>
          </a:p>
        </p:txBody>
      </p:sp>
    </p:spTree>
    <p:extLst>
      <p:ext uri="{BB962C8B-B14F-4D97-AF65-F5344CB8AC3E}">
        <p14:creationId xmlns:p14="http://schemas.microsoft.com/office/powerpoint/2010/main" val="270254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67246" cy="6547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LMA Italian Political Development…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9908"/>
            <a:ext cx="7866185" cy="5157055"/>
          </a:xfrm>
        </p:spPr>
        <p:txBody>
          <a:bodyPr/>
          <a:lstStyle/>
          <a:p>
            <a:r>
              <a:rPr lang="en-US" dirty="0" smtClean="0"/>
              <a:t>Papacy = Religious + Political </a:t>
            </a:r>
          </a:p>
          <a:p>
            <a:pPr lvl="1"/>
            <a:r>
              <a:rPr lang="en-US" dirty="0" smtClean="0"/>
              <a:t>Divided Italy, City-States emerge</a:t>
            </a:r>
          </a:p>
          <a:p>
            <a:r>
              <a:rPr lang="en-US" dirty="0" smtClean="0"/>
              <a:t>Government = Republics or </a:t>
            </a:r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Despots</a:t>
            </a:r>
            <a:r>
              <a:rPr lang="en-US" dirty="0" smtClean="0"/>
              <a:t> / Tyrants (Power Family in each major area)</a:t>
            </a:r>
          </a:p>
          <a:p>
            <a:r>
              <a:rPr lang="en-US" dirty="0" smtClean="0"/>
              <a:t>Key </a:t>
            </a:r>
            <a:r>
              <a:rPr lang="en-US" b="1" u="sng" dirty="0" smtClean="0">
                <a:solidFill>
                  <a:schemeClr val="accent6">
                    <a:lumMod val="50000"/>
                  </a:schemeClr>
                </a:solidFill>
              </a:rPr>
              <a:t>City-States</a:t>
            </a:r>
            <a:r>
              <a:rPr lang="en-US" dirty="0" smtClean="0"/>
              <a:t> = Venice, Milan, Florence, Naples, Papal States…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Florence</a:t>
            </a:r>
            <a:r>
              <a:rPr lang="en-US" dirty="0" smtClean="0">
                <a:solidFill>
                  <a:srgbClr val="FF0000"/>
                </a:solidFill>
              </a:rPr>
              <a:t>: Republic &gt; </a:t>
            </a:r>
            <a:r>
              <a:rPr lang="en-US" b="1" i="1" dirty="0" err="1" smtClean="0">
                <a:solidFill>
                  <a:srgbClr val="FF0000"/>
                </a:solidFill>
              </a:rPr>
              <a:t>Popolo</a:t>
            </a:r>
            <a:r>
              <a:rPr lang="en-US" b="1" i="1" dirty="0" smtClean="0">
                <a:solidFill>
                  <a:srgbClr val="FF0000"/>
                </a:solidFill>
              </a:rPr>
              <a:t> Grosso </a:t>
            </a:r>
            <a:r>
              <a:rPr lang="en-US" dirty="0" smtClean="0">
                <a:solidFill>
                  <a:srgbClr val="FF0000"/>
                </a:solidFill>
              </a:rPr>
              <a:t>v. </a:t>
            </a:r>
            <a:r>
              <a:rPr lang="en-US" b="1" i="1" dirty="0" err="1" smtClean="0">
                <a:solidFill>
                  <a:srgbClr val="FF0000"/>
                </a:solidFill>
              </a:rPr>
              <a:t>Minuto</a:t>
            </a:r>
            <a:r>
              <a:rPr lang="en-US" dirty="0" smtClean="0">
                <a:solidFill>
                  <a:srgbClr val="FF0000"/>
                </a:solidFill>
              </a:rPr>
              <a:t>  &gt; </a:t>
            </a:r>
            <a:r>
              <a:rPr lang="en-US" b="1" dirty="0" smtClean="0">
                <a:solidFill>
                  <a:srgbClr val="FF0000"/>
                </a:solidFill>
              </a:rPr>
              <a:t>Oligarchy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Medici Family </a:t>
            </a:r>
            <a:r>
              <a:rPr lang="en-US" dirty="0" smtClean="0">
                <a:solidFill>
                  <a:srgbClr val="FF0000"/>
                </a:solidFill>
              </a:rPr>
              <a:t>dominates… banking, trade, RCC</a:t>
            </a:r>
          </a:p>
          <a:p>
            <a:r>
              <a:rPr lang="en-US" b="1" dirty="0" smtClean="0">
                <a:solidFill>
                  <a:srgbClr val="660066"/>
                </a:solidFill>
              </a:rPr>
              <a:t>Venice</a:t>
            </a:r>
            <a:r>
              <a:rPr lang="en-US" dirty="0" smtClean="0">
                <a:solidFill>
                  <a:srgbClr val="660066"/>
                </a:solidFill>
              </a:rPr>
              <a:t>: Republic &gt; </a:t>
            </a:r>
            <a:r>
              <a:rPr lang="en-US" b="1" dirty="0" smtClean="0">
                <a:solidFill>
                  <a:srgbClr val="660066"/>
                </a:solidFill>
              </a:rPr>
              <a:t>Patrician Oligarchy </a:t>
            </a:r>
            <a:r>
              <a:rPr lang="en-US" dirty="0" smtClean="0">
                <a:solidFill>
                  <a:srgbClr val="660066"/>
                </a:solidFill>
              </a:rPr>
              <a:t>= stability, trade domination</a:t>
            </a:r>
          </a:p>
          <a:p>
            <a:endParaRPr lang="en-US" dirty="0" smtClean="0"/>
          </a:p>
        </p:txBody>
      </p:sp>
      <p:pic>
        <p:nvPicPr>
          <p:cNvPr id="6146" name="Picture 2" descr="http://www.mrdowling.com/images/704italy-in-14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90" y="1266715"/>
            <a:ext cx="38004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9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2375</TotalTime>
  <Words>753</Words>
  <Application>Microsoft Office PowerPoint</Application>
  <PresentationFormat>Widescreen</PresentationFormat>
  <Paragraphs>93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The Late Middle Ages</vt:lpstr>
      <vt:lpstr>Black Death: Precursors</vt:lpstr>
      <vt:lpstr>Black Death Direct Causes &amp; Rapid Spread</vt:lpstr>
      <vt:lpstr>Black Death: Why? Reactions</vt:lpstr>
      <vt:lpstr>Black Death Impact</vt:lpstr>
      <vt:lpstr>PowerPoint Presentation</vt:lpstr>
      <vt:lpstr>Hundred Years War: Cause, Course &amp; Impact</vt:lpstr>
      <vt:lpstr>LMA Differences in Political Development…</vt:lpstr>
      <vt:lpstr>LMA Italian Political Development…</vt:lpstr>
      <vt:lpstr>Great Schism &amp; the “Babylonian Captivity”</vt:lpstr>
      <vt:lpstr>Challenges to RCC…</vt:lpstr>
      <vt:lpstr>14th c. Cultural Developments…</vt:lpstr>
      <vt:lpstr>Giotto’s “Lamentation of the Christ”  What is a Frescoe?</vt:lpstr>
      <vt:lpstr>LM Ages Entertainment:</vt:lpstr>
      <vt:lpstr>Mechanical Clock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Late Middle Ages</dc:title>
  <dc:creator>Reiner Kolodinski</dc:creator>
  <cp:lastModifiedBy>Reiner Kolodinski</cp:lastModifiedBy>
  <cp:revision>42</cp:revision>
  <dcterms:created xsi:type="dcterms:W3CDTF">2016-08-05T02:01:54Z</dcterms:created>
  <dcterms:modified xsi:type="dcterms:W3CDTF">2016-08-12T14:20:54Z</dcterms:modified>
</cp:coreProperties>
</file>