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4" r:id="rId4"/>
    <p:sldId id="283" r:id="rId5"/>
    <p:sldId id="257" r:id="rId6"/>
    <p:sldId id="278" r:id="rId7"/>
    <p:sldId id="258" r:id="rId8"/>
    <p:sldId id="281" r:id="rId9"/>
    <p:sldId id="280" r:id="rId10"/>
    <p:sldId id="260" r:id="rId11"/>
    <p:sldId id="262" r:id="rId12"/>
    <p:sldId id="266" r:id="rId13"/>
    <p:sldId id="268" r:id="rId14"/>
    <p:sldId id="276" r:id="rId15"/>
    <p:sldId id="270" r:id="rId16"/>
    <p:sldId id="264" r:id="rId17"/>
    <p:sldId id="277" r:id="rId18"/>
    <p:sldId id="27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00"/>
    <a:srgbClr val="CC9900"/>
    <a:srgbClr val="66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29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FC17FF-FD9F-4D55-B25E-7890A48945A4}" type="doc">
      <dgm:prSet loTypeId="urn:microsoft.com/office/officeart/2005/8/layout/radial1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9EA95DDA-14C0-4A32-9001-45133BD5220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Modern</a:t>
          </a:r>
          <a:endParaRPr lang="en-US" dirty="0"/>
        </a:p>
      </dgm:t>
    </dgm:pt>
    <dgm:pt modelId="{23EA0345-71A5-485F-BF40-DB265469BDFC}" type="parTrans" cxnId="{55848F92-D642-417A-82D6-53205D2115E9}">
      <dgm:prSet/>
      <dgm:spPr/>
      <dgm:t>
        <a:bodyPr/>
        <a:lstStyle/>
        <a:p>
          <a:endParaRPr lang="en-US"/>
        </a:p>
      </dgm:t>
    </dgm:pt>
    <dgm:pt modelId="{87B6FC96-6D4D-45FA-B927-546804777775}" type="sibTrans" cxnId="{55848F92-D642-417A-82D6-53205D2115E9}">
      <dgm:prSet/>
      <dgm:spPr/>
      <dgm:t>
        <a:bodyPr/>
        <a:lstStyle/>
        <a:p>
          <a:endParaRPr lang="en-US"/>
        </a:p>
      </dgm:t>
    </dgm:pt>
    <dgm:pt modelId="{D4BE7D5A-8A32-419E-A692-FF0BC5BC1E95}">
      <dgm:prSet phldrT="[Text]"/>
      <dgm:spPr/>
      <dgm:t>
        <a:bodyPr/>
        <a:lstStyle/>
        <a:p>
          <a:r>
            <a:rPr lang="en-US" b="1" dirty="0" smtClean="0"/>
            <a:t>Social?</a:t>
          </a:r>
          <a:endParaRPr lang="en-US" b="1" dirty="0"/>
        </a:p>
      </dgm:t>
    </dgm:pt>
    <dgm:pt modelId="{6EE4C282-49AE-45EA-AB1B-2D6B09018B93}" type="parTrans" cxnId="{F73D939E-D225-4CE4-8D1A-56E3C4B45BCE}">
      <dgm:prSet/>
      <dgm:spPr/>
      <dgm:t>
        <a:bodyPr/>
        <a:lstStyle/>
        <a:p>
          <a:endParaRPr lang="en-US"/>
        </a:p>
      </dgm:t>
    </dgm:pt>
    <dgm:pt modelId="{21279D2A-D039-47AC-B54A-D862D9CC6D9E}" type="sibTrans" cxnId="{F73D939E-D225-4CE4-8D1A-56E3C4B45BCE}">
      <dgm:prSet/>
      <dgm:spPr/>
      <dgm:t>
        <a:bodyPr/>
        <a:lstStyle/>
        <a:p>
          <a:endParaRPr lang="en-US"/>
        </a:p>
      </dgm:t>
    </dgm:pt>
    <dgm:pt modelId="{B414B2F6-3EEE-49DD-A541-7168476FB5F6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000" b="1" dirty="0" smtClean="0"/>
            <a:t>Political?</a:t>
          </a:r>
          <a:endParaRPr lang="en-US" sz="2000" b="1" dirty="0"/>
        </a:p>
      </dgm:t>
    </dgm:pt>
    <dgm:pt modelId="{21B168B2-8C40-49E1-90A7-0C355B212F07}" type="parTrans" cxnId="{BFD4FC99-4995-4254-A3E2-222EF485BF58}">
      <dgm:prSet/>
      <dgm:spPr/>
      <dgm:t>
        <a:bodyPr/>
        <a:lstStyle/>
        <a:p>
          <a:endParaRPr lang="en-US"/>
        </a:p>
      </dgm:t>
    </dgm:pt>
    <dgm:pt modelId="{61F403F0-8E0E-498D-98A9-6A3F7911783F}" type="sibTrans" cxnId="{BFD4FC99-4995-4254-A3E2-222EF485BF58}">
      <dgm:prSet/>
      <dgm:spPr/>
      <dgm:t>
        <a:bodyPr/>
        <a:lstStyle/>
        <a:p>
          <a:endParaRPr lang="en-US"/>
        </a:p>
      </dgm:t>
    </dgm:pt>
    <dgm:pt modelId="{4118FBC0-A9D9-4085-82B8-B78B3C40F58A}">
      <dgm:prSet phldrT="[Text]" custT="1"/>
      <dgm:spPr>
        <a:solidFill>
          <a:srgbClr val="008000"/>
        </a:solidFill>
      </dgm:spPr>
      <dgm:t>
        <a:bodyPr/>
        <a:lstStyle/>
        <a:p>
          <a:r>
            <a:rPr lang="en-US" sz="2000" dirty="0" smtClean="0"/>
            <a:t>Religious?</a:t>
          </a:r>
          <a:endParaRPr lang="en-US" sz="2000" dirty="0"/>
        </a:p>
      </dgm:t>
    </dgm:pt>
    <dgm:pt modelId="{DF9DC0F8-CCBC-4F0B-A3A4-02182777ED4A}" type="parTrans" cxnId="{06EA7475-67ED-4755-A571-C1ED3A75454B}">
      <dgm:prSet/>
      <dgm:spPr/>
      <dgm:t>
        <a:bodyPr/>
        <a:lstStyle/>
        <a:p>
          <a:endParaRPr lang="en-US"/>
        </a:p>
      </dgm:t>
    </dgm:pt>
    <dgm:pt modelId="{8897183A-5F0C-49F4-A6A5-4EA5985A6049}" type="sibTrans" cxnId="{06EA7475-67ED-4755-A571-C1ED3A75454B}">
      <dgm:prSet/>
      <dgm:spPr/>
      <dgm:t>
        <a:bodyPr/>
        <a:lstStyle/>
        <a:p>
          <a:endParaRPr lang="en-US"/>
        </a:p>
      </dgm:t>
    </dgm:pt>
    <dgm:pt modelId="{403C091F-ADA3-4006-8897-A9B24BA04D05}">
      <dgm:prSet phldrT="[Text]" custT="1"/>
      <dgm:spPr>
        <a:solidFill>
          <a:srgbClr val="660066"/>
        </a:solidFill>
      </dgm:spPr>
      <dgm:t>
        <a:bodyPr/>
        <a:lstStyle/>
        <a:p>
          <a:r>
            <a:rPr lang="en-US" sz="1800" b="1" dirty="0" smtClean="0"/>
            <a:t>Intellectual?</a:t>
          </a:r>
          <a:endParaRPr lang="en-US" sz="1800" b="1" dirty="0"/>
        </a:p>
      </dgm:t>
    </dgm:pt>
    <dgm:pt modelId="{5A91C2B5-E3AE-4B23-B1FB-5F68A2CA44D8}" type="parTrans" cxnId="{5A61128F-AD0C-42E4-9D10-13BBBC29584B}">
      <dgm:prSet/>
      <dgm:spPr/>
      <dgm:t>
        <a:bodyPr/>
        <a:lstStyle/>
        <a:p>
          <a:endParaRPr lang="en-US"/>
        </a:p>
      </dgm:t>
    </dgm:pt>
    <dgm:pt modelId="{B31C0A31-7F85-4270-AED1-BD5C0D3D58F4}" type="sibTrans" cxnId="{5A61128F-AD0C-42E4-9D10-13BBBC29584B}">
      <dgm:prSet/>
      <dgm:spPr/>
      <dgm:t>
        <a:bodyPr/>
        <a:lstStyle/>
        <a:p>
          <a:endParaRPr lang="en-US"/>
        </a:p>
      </dgm:t>
    </dgm:pt>
    <dgm:pt modelId="{D5223BE0-755F-4B2B-B807-96F945F4BCC4}">
      <dgm:prSet custT="1"/>
      <dgm:spPr>
        <a:solidFill>
          <a:srgbClr val="CC9900"/>
        </a:solidFill>
      </dgm:spPr>
      <dgm:t>
        <a:bodyPr/>
        <a:lstStyle/>
        <a:p>
          <a:r>
            <a:rPr lang="en-US" sz="2000" b="1" dirty="0" smtClean="0"/>
            <a:t>Technology?</a:t>
          </a:r>
          <a:endParaRPr lang="en-US" sz="2000" b="1" dirty="0"/>
        </a:p>
      </dgm:t>
    </dgm:pt>
    <dgm:pt modelId="{5B2C0662-9CDD-4DD9-B533-842A90CD35E3}" type="parTrans" cxnId="{EF37DE23-BE50-41C6-86FA-11845D3C5A57}">
      <dgm:prSet/>
      <dgm:spPr/>
      <dgm:t>
        <a:bodyPr/>
        <a:lstStyle/>
        <a:p>
          <a:endParaRPr lang="en-US"/>
        </a:p>
      </dgm:t>
    </dgm:pt>
    <dgm:pt modelId="{3B6290C5-CAFD-429C-9659-26BC2F1FE069}" type="sibTrans" cxnId="{EF37DE23-BE50-41C6-86FA-11845D3C5A57}">
      <dgm:prSet/>
      <dgm:spPr/>
      <dgm:t>
        <a:bodyPr/>
        <a:lstStyle/>
        <a:p>
          <a:endParaRPr lang="en-US"/>
        </a:p>
      </dgm:t>
    </dgm:pt>
    <dgm:pt modelId="{A291F60E-BA85-41DF-8781-6F186C8E3078}">
      <dgm:prSet/>
      <dgm:spPr>
        <a:solidFill>
          <a:srgbClr val="003300"/>
        </a:solidFill>
      </dgm:spPr>
      <dgm:t>
        <a:bodyPr/>
        <a:lstStyle/>
        <a:p>
          <a:r>
            <a:rPr lang="en-US" b="1" dirty="0" smtClean="0"/>
            <a:t>Economic?</a:t>
          </a:r>
          <a:endParaRPr lang="en-US" b="1" dirty="0"/>
        </a:p>
      </dgm:t>
    </dgm:pt>
    <dgm:pt modelId="{937E5D0D-198A-41A7-B63A-0C6208B8B652}" type="parTrans" cxnId="{C057ABD6-FBE3-40F1-BFC5-FB49E12D7828}">
      <dgm:prSet/>
      <dgm:spPr/>
      <dgm:t>
        <a:bodyPr/>
        <a:lstStyle/>
        <a:p>
          <a:endParaRPr lang="en-US"/>
        </a:p>
      </dgm:t>
    </dgm:pt>
    <dgm:pt modelId="{F871ECA3-C2D4-4B40-971E-959AFD72C5E8}" type="sibTrans" cxnId="{C057ABD6-FBE3-40F1-BFC5-FB49E12D7828}">
      <dgm:prSet/>
      <dgm:spPr/>
      <dgm:t>
        <a:bodyPr/>
        <a:lstStyle/>
        <a:p>
          <a:endParaRPr lang="en-US"/>
        </a:p>
      </dgm:t>
    </dgm:pt>
    <dgm:pt modelId="{3251E5DB-8092-48AA-BDFF-8E3901C0341E}" type="pres">
      <dgm:prSet presAssocID="{7CFC17FF-FD9F-4D55-B25E-7890A48945A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9ED1FC-6DB1-4DC6-8E7D-1A55DBB7FE9C}" type="pres">
      <dgm:prSet presAssocID="{9EA95DDA-14C0-4A32-9001-45133BD52200}" presName="centerShape" presStyleLbl="node0" presStyleIdx="0" presStyleCnt="1"/>
      <dgm:spPr/>
      <dgm:t>
        <a:bodyPr/>
        <a:lstStyle/>
        <a:p>
          <a:endParaRPr lang="en-US"/>
        </a:p>
      </dgm:t>
    </dgm:pt>
    <dgm:pt modelId="{B970537D-4935-48F9-828A-51280C838AD0}" type="pres">
      <dgm:prSet presAssocID="{6EE4C282-49AE-45EA-AB1B-2D6B09018B93}" presName="Name9" presStyleLbl="parChTrans1D2" presStyleIdx="0" presStyleCnt="6"/>
      <dgm:spPr/>
      <dgm:t>
        <a:bodyPr/>
        <a:lstStyle/>
        <a:p>
          <a:endParaRPr lang="en-US"/>
        </a:p>
      </dgm:t>
    </dgm:pt>
    <dgm:pt modelId="{F0764FE3-73E7-40B5-B1CD-892CD28329FC}" type="pres">
      <dgm:prSet presAssocID="{6EE4C282-49AE-45EA-AB1B-2D6B09018B93}" presName="connTx" presStyleLbl="parChTrans1D2" presStyleIdx="0" presStyleCnt="6"/>
      <dgm:spPr/>
      <dgm:t>
        <a:bodyPr/>
        <a:lstStyle/>
        <a:p>
          <a:endParaRPr lang="en-US"/>
        </a:p>
      </dgm:t>
    </dgm:pt>
    <dgm:pt modelId="{D2E7F159-6B79-465E-9219-AD0E051F1E00}" type="pres">
      <dgm:prSet presAssocID="{D4BE7D5A-8A32-419E-A692-FF0BC5BC1E95}" presName="node" presStyleLbl="node1" presStyleIdx="0" presStyleCnt="6" custScaleX="122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9575B-1007-497D-8A0A-665A67CEE15F}" type="pres">
      <dgm:prSet presAssocID="{21B168B2-8C40-49E1-90A7-0C355B212F07}" presName="Name9" presStyleLbl="parChTrans1D2" presStyleIdx="1" presStyleCnt="6"/>
      <dgm:spPr/>
      <dgm:t>
        <a:bodyPr/>
        <a:lstStyle/>
        <a:p>
          <a:endParaRPr lang="en-US"/>
        </a:p>
      </dgm:t>
    </dgm:pt>
    <dgm:pt modelId="{06F121BD-4064-4A27-9F66-0D7ED18B9AE5}" type="pres">
      <dgm:prSet presAssocID="{21B168B2-8C40-49E1-90A7-0C355B212F07}" presName="connTx" presStyleLbl="parChTrans1D2" presStyleIdx="1" presStyleCnt="6"/>
      <dgm:spPr/>
      <dgm:t>
        <a:bodyPr/>
        <a:lstStyle/>
        <a:p>
          <a:endParaRPr lang="en-US"/>
        </a:p>
      </dgm:t>
    </dgm:pt>
    <dgm:pt modelId="{4450AD0E-BAE7-4582-BB86-43C084E62CD1}" type="pres">
      <dgm:prSet presAssocID="{B414B2F6-3EEE-49DD-A541-7168476FB5F6}" presName="node" presStyleLbl="node1" presStyleIdx="1" presStyleCnt="6" custScaleX="143657" custRadScaleRad="125922" custRadScaleInc="23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9F52F-99B3-4D61-963A-3908E8C4351F}" type="pres">
      <dgm:prSet presAssocID="{DF9DC0F8-CCBC-4F0B-A3A4-02182777ED4A}" presName="Name9" presStyleLbl="parChTrans1D2" presStyleIdx="2" presStyleCnt="6"/>
      <dgm:spPr/>
      <dgm:t>
        <a:bodyPr/>
        <a:lstStyle/>
        <a:p>
          <a:endParaRPr lang="en-US"/>
        </a:p>
      </dgm:t>
    </dgm:pt>
    <dgm:pt modelId="{5C3646DA-010D-4CBA-A47B-8F6C3F3196EB}" type="pres">
      <dgm:prSet presAssocID="{DF9DC0F8-CCBC-4F0B-A3A4-02182777ED4A}" presName="connTx" presStyleLbl="parChTrans1D2" presStyleIdx="2" presStyleCnt="6"/>
      <dgm:spPr/>
      <dgm:t>
        <a:bodyPr/>
        <a:lstStyle/>
        <a:p>
          <a:endParaRPr lang="en-US"/>
        </a:p>
      </dgm:t>
    </dgm:pt>
    <dgm:pt modelId="{7AAF6E9A-534B-4681-8891-09ECFEE7E1BD}" type="pres">
      <dgm:prSet presAssocID="{4118FBC0-A9D9-4085-82B8-B78B3C40F58A}" presName="node" presStyleLbl="node1" presStyleIdx="2" presStyleCnt="6" custScaleX="156389" custRadScaleRad="131698" custRadScaleInc="-175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1309E-C1EA-4672-AC13-501809279387}" type="pres">
      <dgm:prSet presAssocID="{5A91C2B5-E3AE-4B23-B1FB-5F68A2CA44D8}" presName="Name9" presStyleLbl="parChTrans1D2" presStyleIdx="3" presStyleCnt="6"/>
      <dgm:spPr/>
      <dgm:t>
        <a:bodyPr/>
        <a:lstStyle/>
        <a:p>
          <a:endParaRPr lang="en-US"/>
        </a:p>
      </dgm:t>
    </dgm:pt>
    <dgm:pt modelId="{BDD1BE71-41B5-4AA2-8E31-5B3CC16641C8}" type="pres">
      <dgm:prSet presAssocID="{5A91C2B5-E3AE-4B23-B1FB-5F68A2CA44D8}" presName="connTx" presStyleLbl="parChTrans1D2" presStyleIdx="3" presStyleCnt="6"/>
      <dgm:spPr/>
      <dgm:t>
        <a:bodyPr/>
        <a:lstStyle/>
        <a:p>
          <a:endParaRPr lang="en-US"/>
        </a:p>
      </dgm:t>
    </dgm:pt>
    <dgm:pt modelId="{17208FC2-E839-4CF6-9D72-1F1699A4747B}" type="pres">
      <dgm:prSet presAssocID="{403C091F-ADA3-4006-8897-A9B24BA04D05}" presName="node" presStyleLbl="node1" presStyleIdx="3" presStyleCnt="6" custScaleX="148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68DF55-EF3F-4F41-AB51-68D44B7A6AA9}" type="pres">
      <dgm:prSet presAssocID="{5B2C0662-9CDD-4DD9-B533-842A90CD35E3}" presName="Name9" presStyleLbl="parChTrans1D2" presStyleIdx="4" presStyleCnt="6"/>
      <dgm:spPr/>
      <dgm:t>
        <a:bodyPr/>
        <a:lstStyle/>
        <a:p>
          <a:endParaRPr lang="en-US"/>
        </a:p>
      </dgm:t>
    </dgm:pt>
    <dgm:pt modelId="{BAFF4B20-A875-4F45-86C4-9BEED1756E6F}" type="pres">
      <dgm:prSet presAssocID="{5B2C0662-9CDD-4DD9-B533-842A90CD35E3}" presName="connTx" presStyleLbl="parChTrans1D2" presStyleIdx="4" presStyleCnt="6"/>
      <dgm:spPr/>
      <dgm:t>
        <a:bodyPr/>
        <a:lstStyle/>
        <a:p>
          <a:endParaRPr lang="en-US"/>
        </a:p>
      </dgm:t>
    </dgm:pt>
    <dgm:pt modelId="{2A209CD9-979A-4625-8605-9BE21B8DC410}" type="pres">
      <dgm:prSet presAssocID="{D5223BE0-755F-4B2B-B807-96F945F4BCC4}" presName="node" presStyleLbl="node1" presStyleIdx="4" presStyleCnt="6" custScaleX="154169" custRadScaleRad="117005" custRadScaleInc="198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23DBA-B94D-466B-A9B9-A2B3AF0796BA}" type="pres">
      <dgm:prSet presAssocID="{937E5D0D-198A-41A7-B63A-0C6208B8B652}" presName="Name9" presStyleLbl="parChTrans1D2" presStyleIdx="5" presStyleCnt="6"/>
      <dgm:spPr/>
      <dgm:t>
        <a:bodyPr/>
        <a:lstStyle/>
        <a:p>
          <a:endParaRPr lang="en-US"/>
        </a:p>
      </dgm:t>
    </dgm:pt>
    <dgm:pt modelId="{F6A0FE41-9601-4556-B397-0D281FB1CA6E}" type="pres">
      <dgm:prSet presAssocID="{937E5D0D-198A-41A7-B63A-0C6208B8B652}" presName="connTx" presStyleLbl="parChTrans1D2" presStyleIdx="5" presStyleCnt="6"/>
      <dgm:spPr/>
      <dgm:t>
        <a:bodyPr/>
        <a:lstStyle/>
        <a:p>
          <a:endParaRPr lang="en-US"/>
        </a:p>
      </dgm:t>
    </dgm:pt>
    <dgm:pt modelId="{FAC80156-712D-48E6-90BB-7192ACF5DC40}" type="pres">
      <dgm:prSet presAssocID="{A291F60E-BA85-41DF-8781-6F186C8E3078}" presName="node" presStyleLbl="node1" presStyleIdx="5" presStyleCnt="6" custScaleX="156080" custScaleY="102226" custRadScaleRad="113152" custRadScaleInc="-16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57ABD6-FBE3-40F1-BFC5-FB49E12D7828}" srcId="{9EA95DDA-14C0-4A32-9001-45133BD52200}" destId="{A291F60E-BA85-41DF-8781-6F186C8E3078}" srcOrd="5" destOrd="0" parTransId="{937E5D0D-198A-41A7-B63A-0C6208B8B652}" sibTransId="{F871ECA3-C2D4-4B40-971E-959AFD72C5E8}"/>
    <dgm:cxn modelId="{72DDDF72-DEF0-4F8E-9BA6-432519836F6F}" type="presOf" srcId="{7CFC17FF-FD9F-4D55-B25E-7890A48945A4}" destId="{3251E5DB-8092-48AA-BDFF-8E3901C0341E}" srcOrd="0" destOrd="0" presId="urn:microsoft.com/office/officeart/2005/8/layout/radial1"/>
    <dgm:cxn modelId="{492D1588-C3A9-432E-8226-A4026DCB153F}" type="presOf" srcId="{5A91C2B5-E3AE-4B23-B1FB-5F68A2CA44D8}" destId="{BDD1BE71-41B5-4AA2-8E31-5B3CC16641C8}" srcOrd="1" destOrd="0" presId="urn:microsoft.com/office/officeart/2005/8/layout/radial1"/>
    <dgm:cxn modelId="{11E60C18-A89C-45E2-8B91-242BE01E5C56}" type="presOf" srcId="{6EE4C282-49AE-45EA-AB1B-2D6B09018B93}" destId="{B970537D-4935-48F9-828A-51280C838AD0}" srcOrd="0" destOrd="0" presId="urn:microsoft.com/office/officeart/2005/8/layout/radial1"/>
    <dgm:cxn modelId="{79587F7E-0733-44DC-BCF6-882136BD6D52}" type="presOf" srcId="{A291F60E-BA85-41DF-8781-6F186C8E3078}" destId="{FAC80156-712D-48E6-90BB-7192ACF5DC40}" srcOrd="0" destOrd="0" presId="urn:microsoft.com/office/officeart/2005/8/layout/radial1"/>
    <dgm:cxn modelId="{C7EFC823-EB24-4360-8858-A4D7C481C765}" type="presOf" srcId="{DF9DC0F8-CCBC-4F0B-A3A4-02182777ED4A}" destId="{8C49F52F-99B3-4D61-963A-3908E8C4351F}" srcOrd="0" destOrd="0" presId="urn:microsoft.com/office/officeart/2005/8/layout/radial1"/>
    <dgm:cxn modelId="{69F61E90-33CD-42DF-A7CE-99931C80F4F0}" type="presOf" srcId="{D5223BE0-755F-4B2B-B807-96F945F4BCC4}" destId="{2A209CD9-979A-4625-8605-9BE21B8DC410}" srcOrd="0" destOrd="0" presId="urn:microsoft.com/office/officeart/2005/8/layout/radial1"/>
    <dgm:cxn modelId="{82FBCA15-8407-4843-8C5C-CA441CEAB122}" type="presOf" srcId="{5B2C0662-9CDD-4DD9-B533-842A90CD35E3}" destId="{2668DF55-EF3F-4F41-AB51-68D44B7A6AA9}" srcOrd="0" destOrd="0" presId="urn:microsoft.com/office/officeart/2005/8/layout/radial1"/>
    <dgm:cxn modelId="{AF1506D3-3A35-43FD-84E9-C762B24E6855}" type="presOf" srcId="{5A91C2B5-E3AE-4B23-B1FB-5F68A2CA44D8}" destId="{98F1309E-C1EA-4672-AC13-501809279387}" srcOrd="0" destOrd="0" presId="urn:microsoft.com/office/officeart/2005/8/layout/radial1"/>
    <dgm:cxn modelId="{EF37DE23-BE50-41C6-86FA-11845D3C5A57}" srcId="{9EA95DDA-14C0-4A32-9001-45133BD52200}" destId="{D5223BE0-755F-4B2B-B807-96F945F4BCC4}" srcOrd="4" destOrd="0" parTransId="{5B2C0662-9CDD-4DD9-B533-842A90CD35E3}" sibTransId="{3B6290C5-CAFD-429C-9659-26BC2F1FE069}"/>
    <dgm:cxn modelId="{5A61128F-AD0C-42E4-9D10-13BBBC29584B}" srcId="{9EA95DDA-14C0-4A32-9001-45133BD52200}" destId="{403C091F-ADA3-4006-8897-A9B24BA04D05}" srcOrd="3" destOrd="0" parTransId="{5A91C2B5-E3AE-4B23-B1FB-5F68A2CA44D8}" sibTransId="{B31C0A31-7F85-4270-AED1-BD5C0D3D58F4}"/>
    <dgm:cxn modelId="{F73D939E-D225-4CE4-8D1A-56E3C4B45BCE}" srcId="{9EA95DDA-14C0-4A32-9001-45133BD52200}" destId="{D4BE7D5A-8A32-419E-A692-FF0BC5BC1E95}" srcOrd="0" destOrd="0" parTransId="{6EE4C282-49AE-45EA-AB1B-2D6B09018B93}" sibTransId="{21279D2A-D039-47AC-B54A-D862D9CC6D9E}"/>
    <dgm:cxn modelId="{F869453C-87FD-4563-B876-AA0A9F85038A}" type="presOf" srcId="{DF9DC0F8-CCBC-4F0B-A3A4-02182777ED4A}" destId="{5C3646DA-010D-4CBA-A47B-8F6C3F3196EB}" srcOrd="1" destOrd="0" presId="urn:microsoft.com/office/officeart/2005/8/layout/radial1"/>
    <dgm:cxn modelId="{E8AE5FE7-3AFD-4E89-A4FD-7F784374BD7E}" type="presOf" srcId="{21B168B2-8C40-49E1-90A7-0C355B212F07}" destId="{7EF9575B-1007-497D-8A0A-665A67CEE15F}" srcOrd="0" destOrd="0" presId="urn:microsoft.com/office/officeart/2005/8/layout/radial1"/>
    <dgm:cxn modelId="{55848F92-D642-417A-82D6-53205D2115E9}" srcId="{7CFC17FF-FD9F-4D55-B25E-7890A48945A4}" destId="{9EA95DDA-14C0-4A32-9001-45133BD52200}" srcOrd="0" destOrd="0" parTransId="{23EA0345-71A5-485F-BF40-DB265469BDFC}" sibTransId="{87B6FC96-6D4D-45FA-B927-546804777775}"/>
    <dgm:cxn modelId="{8FB2F7C4-8C52-41EA-A73A-E3C71799413F}" type="presOf" srcId="{9EA95DDA-14C0-4A32-9001-45133BD52200}" destId="{109ED1FC-6DB1-4DC6-8E7D-1A55DBB7FE9C}" srcOrd="0" destOrd="0" presId="urn:microsoft.com/office/officeart/2005/8/layout/radial1"/>
    <dgm:cxn modelId="{06EA7475-67ED-4755-A571-C1ED3A75454B}" srcId="{9EA95DDA-14C0-4A32-9001-45133BD52200}" destId="{4118FBC0-A9D9-4085-82B8-B78B3C40F58A}" srcOrd="2" destOrd="0" parTransId="{DF9DC0F8-CCBC-4F0B-A3A4-02182777ED4A}" sibTransId="{8897183A-5F0C-49F4-A6A5-4EA5985A6049}"/>
    <dgm:cxn modelId="{602356C4-786E-43F8-951A-19C7D09911BE}" type="presOf" srcId="{D4BE7D5A-8A32-419E-A692-FF0BC5BC1E95}" destId="{D2E7F159-6B79-465E-9219-AD0E051F1E00}" srcOrd="0" destOrd="0" presId="urn:microsoft.com/office/officeart/2005/8/layout/radial1"/>
    <dgm:cxn modelId="{BFD4FC99-4995-4254-A3E2-222EF485BF58}" srcId="{9EA95DDA-14C0-4A32-9001-45133BD52200}" destId="{B414B2F6-3EEE-49DD-A541-7168476FB5F6}" srcOrd="1" destOrd="0" parTransId="{21B168B2-8C40-49E1-90A7-0C355B212F07}" sibTransId="{61F403F0-8E0E-498D-98A9-6A3F7911783F}"/>
    <dgm:cxn modelId="{0F345466-D9DA-4490-A0C6-65E83CB3DFCB}" type="presOf" srcId="{4118FBC0-A9D9-4085-82B8-B78B3C40F58A}" destId="{7AAF6E9A-534B-4681-8891-09ECFEE7E1BD}" srcOrd="0" destOrd="0" presId="urn:microsoft.com/office/officeart/2005/8/layout/radial1"/>
    <dgm:cxn modelId="{51D0F2A1-5F80-4568-83F1-F91C731421B5}" type="presOf" srcId="{6EE4C282-49AE-45EA-AB1B-2D6B09018B93}" destId="{F0764FE3-73E7-40B5-B1CD-892CD28329FC}" srcOrd="1" destOrd="0" presId="urn:microsoft.com/office/officeart/2005/8/layout/radial1"/>
    <dgm:cxn modelId="{6D67A406-687E-44E5-8802-F6A8565D71A0}" type="presOf" srcId="{5B2C0662-9CDD-4DD9-B533-842A90CD35E3}" destId="{BAFF4B20-A875-4F45-86C4-9BEED1756E6F}" srcOrd="1" destOrd="0" presId="urn:microsoft.com/office/officeart/2005/8/layout/radial1"/>
    <dgm:cxn modelId="{DB69DBCA-7709-429A-98EF-5D6E5C0EA849}" type="presOf" srcId="{403C091F-ADA3-4006-8897-A9B24BA04D05}" destId="{17208FC2-E839-4CF6-9D72-1F1699A4747B}" srcOrd="0" destOrd="0" presId="urn:microsoft.com/office/officeart/2005/8/layout/radial1"/>
    <dgm:cxn modelId="{C0BEA782-31D1-46D4-A8D7-18F060E6EF70}" type="presOf" srcId="{B414B2F6-3EEE-49DD-A541-7168476FB5F6}" destId="{4450AD0E-BAE7-4582-BB86-43C084E62CD1}" srcOrd="0" destOrd="0" presId="urn:microsoft.com/office/officeart/2005/8/layout/radial1"/>
    <dgm:cxn modelId="{05A8DD82-63B8-49F7-BEEB-E687D3A72DB6}" type="presOf" srcId="{937E5D0D-198A-41A7-B63A-0C6208B8B652}" destId="{F6A0FE41-9601-4556-B397-0D281FB1CA6E}" srcOrd="1" destOrd="0" presId="urn:microsoft.com/office/officeart/2005/8/layout/radial1"/>
    <dgm:cxn modelId="{5DE454AB-9EC1-4CF1-84F2-26BF5D84DAAF}" type="presOf" srcId="{937E5D0D-198A-41A7-B63A-0C6208B8B652}" destId="{46023DBA-B94D-466B-A9B9-A2B3AF0796BA}" srcOrd="0" destOrd="0" presId="urn:microsoft.com/office/officeart/2005/8/layout/radial1"/>
    <dgm:cxn modelId="{1429C0BB-8BE2-4B76-92BE-8EE95FC26926}" type="presOf" srcId="{21B168B2-8C40-49E1-90A7-0C355B212F07}" destId="{06F121BD-4064-4A27-9F66-0D7ED18B9AE5}" srcOrd="1" destOrd="0" presId="urn:microsoft.com/office/officeart/2005/8/layout/radial1"/>
    <dgm:cxn modelId="{D1119AEE-14E5-4656-9247-0E231D4A8CE7}" type="presParOf" srcId="{3251E5DB-8092-48AA-BDFF-8E3901C0341E}" destId="{109ED1FC-6DB1-4DC6-8E7D-1A55DBB7FE9C}" srcOrd="0" destOrd="0" presId="urn:microsoft.com/office/officeart/2005/8/layout/radial1"/>
    <dgm:cxn modelId="{B167F5AD-6D0C-4D01-80E9-D7BDECEA848A}" type="presParOf" srcId="{3251E5DB-8092-48AA-BDFF-8E3901C0341E}" destId="{B970537D-4935-48F9-828A-51280C838AD0}" srcOrd="1" destOrd="0" presId="urn:microsoft.com/office/officeart/2005/8/layout/radial1"/>
    <dgm:cxn modelId="{5DC66B64-4AEB-4401-B4E2-E0CF702EA978}" type="presParOf" srcId="{B970537D-4935-48F9-828A-51280C838AD0}" destId="{F0764FE3-73E7-40B5-B1CD-892CD28329FC}" srcOrd="0" destOrd="0" presId="urn:microsoft.com/office/officeart/2005/8/layout/radial1"/>
    <dgm:cxn modelId="{5006A42B-E02B-481C-A22E-45390E641764}" type="presParOf" srcId="{3251E5DB-8092-48AA-BDFF-8E3901C0341E}" destId="{D2E7F159-6B79-465E-9219-AD0E051F1E00}" srcOrd="2" destOrd="0" presId="urn:microsoft.com/office/officeart/2005/8/layout/radial1"/>
    <dgm:cxn modelId="{1E888E68-C83F-43E6-A07D-D45435E9EC1B}" type="presParOf" srcId="{3251E5DB-8092-48AA-BDFF-8E3901C0341E}" destId="{7EF9575B-1007-497D-8A0A-665A67CEE15F}" srcOrd="3" destOrd="0" presId="urn:microsoft.com/office/officeart/2005/8/layout/radial1"/>
    <dgm:cxn modelId="{CA267523-DD1B-467F-907E-0DA38A1A08BE}" type="presParOf" srcId="{7EF9575B-1007-497D-8A0A-665A67CEE15F}" destId="{06F121BD-4064-4A27-9F66-0D7ED18B9AE5}" srcOrd="0" destOrd="0" presId="urn:microsoft.com/office/officeart/2005/8/layout/radial1"/>
    <dgm:cxn modelId="{115FBC31-8685-4CE3-ADF1-B87E10D6093A}" type="presParOf" srcId="{3251E5DB-8092-48AA-BDFF-8E3901C0341E}" destId="{4450AD0E-BAE7-4582-BB86-43C084E62CD1}" srcOrd="4" destOrd="0" presId="urn:microsoft.com/office/officeart/2005/8/layout/radial1"/>
    <dgm:cxn modelId="{09A88451-EF97-4F48-8AFE-EAE8C9EF3074}" type="presParOf" srcId="{3251E5DB-8092-48AA-BDFF-8E3901C0341E}" destId="{8C49F52F-99B3-4D61-963A-3908E8C4351F}" srcOrd="5" destOrd="0" presId="urn:microsoft.com/office/officeart/2005/8/layout/radial1"/>
    <dgm:cxn modelId="{C5B8567B-CB28-484C-A28C-F6243F721C9C}" type="presParOf" srcId="{8C49F52F-99B3-4D61-963A-3908E8C4351F}" destId="{5C3646DA-010D-4CBA-A47B-8F6C3F3196EB}" srcOrd="0" destOrd="0" presId="urn:microsoft.com/office/officeart/2005/8/layout/radial1"/>
    <dgm:cxn modelId="{1B37823E-A126-4A4F-9BF4-DED2B76C6EA5}" type="presParOf" srcId="{3251E5DB-8092-48AA-BDFF-8E3901C0341E}" destId="{7AAF6E9A-534B-4681-8891-09ECFEE7E1BD}" srcOrd="6" destOrd="0" presId="urn:microsoft.com/office/officeart/2005/8/layout/radial1"/>
    <dgm:cxn modelId="{70251D17-7E0C-42E2-87D7-34FD279B3FCE}" type="presParOf" srcId="{3251E5DB-8092-48AA-BDFF-8E3901C0341E}" destId="{98F1309E-C1EA-4672-AC13-501809279387}" srcOrd="7" destOrd="0" presId="urn:microsoft.com/office/officeart/2005/8/layout/radial1"/>
    <dgm:cxn modelId="{FC3F09CD-BCC0-42CA-9AE3-88A5DC8F71CA}" type="presParOf" srcId="{98F1309E-C1EA-4672-AC13-501809279387}" destId="{BDD1BE71-41B5-4AA2-8E31-5B3CC16641C8}" srcOrd="0" destOrd="0" presId="urn:microsoft.com/office/officeart/2005/8/layout/radial1"/>
    <dgm:cxn modelId="{7A780187-9559-45DB-972C-E776A6ED4B8A}" type="presParOf" srcId="{3251E5DB-8092-48AA-BDFF-8E3901C0341E}" destId="{17208FC2-E839-4CF6-9D72-1F1699A4747B}" srcOrd="8" destOrd="0" presId="urn:microsoft.com/office/officeart/2005/8/layout/radial1"/>
    <dgm:cxn modelId="{B9E16900-1CB9-446C-BDF3-0667FDCB490E}" type="presParOf" srcId="{3251E5DB-8092-48AA-BDFF-8E3901C0341E}" destId="{2668DF55-EF3F-4F41-AB51-68D44B7A6AA9}" srcOrd="9" destOrd="0" presId="urn:microsoft.com/office/officeart/2005/8/layout/radial1"/>
    <dgm:cxn modelId="{7E019F50-4BE3-43DB-951F-824A8B3A632D}" type="presParOf" srcId="{2668DF55-EF3F-4F41-AB51-68D44B7A6AA9}" destId="{BAFF4B20-A875-4F45-86C4-9BEED1756E6F}" srcOrd="0" destOrd="0" presId="urn:microsoft.com/office/officeart/2005/8/layout/radial1"/>
    <dgm:cxn modelId="{9DF60C5A-F590-4978-963B-80F8E87FEC21}" type="presParOf" srcId="{3251E5DB-8092-48AA-BDFF-8E3901C0341E}" destId="{2A209CD9-979A-4625-8605-9BE21B8DC410}" srcOrd="10" destOrd="0" presId="urn:microsoft.com/office/officeart/2005/8/layout/radial1"/>
    <dgm:cxn modelId="{98C978F8-A8D0-40A1-BA24-4984CC8284EF}" type="presParOf" srcId="{3251E5DB-8092-48AA-BDFF-8E3901C0341E}" destId="{46023DBA-B94D-466B-A9B9-A2B3AF0796BA}" srcOrd="11" destOrd="0" presId="urn:microsoft.com/office/officeart/2005/8/layout/radial1"/>
    <dgm:cxn modelId="{D45A3C07-9ADE-470B-A091-31D28E0A0D86}" type="presParOf" srcId="{46023DBA-B94D-466B-A9B9-A2B3AF0796BA}" destId="{F6A0FE41-9601-4556-B397-0D281FB1CA6E}" srcOrd="0" destOrd="0" presId="urn:microsoft.com/office/officeart/2005/8/layout/radial1"/>
    <dgm:cxn modelId="{BE8FE57A-60D8-473B-8C3C-3A8576DDCDAE}" type="presParOf" srcId="{3251E5DB-8092-48AA-BDFF-8E3901C0341E}" destId="{FAC80156-712D-48E6-90BB-7192ACF5DC40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ED1FC-6DB1-4DC6-8E7D-1A55DBB7FE9C}">
      <dsp:nvSpPr>
        <dsp:cNvPr id="0" name=""/>
        <dsp:cNvSpPr/>
      </dsp:nvSpPr>
      <dsp:spPr>
        <a:xfrm>
          <a:off x="3250845" y="2070960"/>
          <a:ext cx="1573079" cy="1573079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Modern</a:t>
          </a:r>
          <a:endParaRPr lang="en-US" sz="2500" kern="1200" dirty="0"/>
        </a:p>
      </dsp:txBody>
      <dsp:txXfrm>
        <a:off x="3481217" y="2301332"/>
        <a:ext cx="1112335" cy="1112335"/>
      </dsp:txXfrm>
    </dsp:sp>
    <dsp:sp modelId="{B970537D-4935-48F9-828A-51280C838AD0}">
      <dsp:nvSpPr>
        <dsp:cNvPr id="0" name=""/>
        <dsp:cNvSpPr/>
      </dsp:nvSpPr>
      <dsp:spPr>
        <a:xfrm rot="16200000">
          <a:off x="3799520" y="1815567"/>
          <a:ext cx="475728" cy="35055"/>
        </a:xfrm>
        <a:custGeom>
          <a:avLst/>
          <a:gdLst/>
          <a:ahLst/>
          <a:cxnLst/>
          <a:rect l="0" t="0" r="0" b="0"/>
          <a:pathLst>
            <a:path>
              <a:moveTo>
                <a:pt x="0" y="17527"/>
              </a:moveTo>
              <a:lnTo>
                <a:pt x="475728" y="17527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25491" y="1821202"/>
        <a:ext cx="23786" cy="23786"/>
      </dsp:txXfrm>
    </dsp:sp>
    <dsp:sp modelId="{D2E7F159-6B79-465E-9219-AD0E051F1E00}">
      <dsp:nvSpPr>
        <dsp:cNvPr id="0" name=""/>
        <dsp:cNvSpPr/>
      </dsp:nvSpPr>
      <dsp:spPr>
        <a:xfrm>
          <a:off x="3074534" y="22151"/>
          <a:ext cx="1925701" cy="157307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Social?</a:t>
          </a:r>
          <a:endParaRPr lang="en-US" sz="2400" b="1" kern="1200" dirty="0"/>
        </a:p>
      </dsp:txBody>
      <dsp:txXfrm>
        <a:off x="3356546" y="252523"/>
        <a:ext cx="1361677" cy="1112335"/>
      </dsp:txXfrm>
    </dsp:sp>
    <dsp:sp modelId="{7EF9575B-1007-497D-8A0A-665A67CEE15F}">
      <dsp:nvSpPr>
        <dsp:cNvPr id="0" name=""/>
        <dsp:cNvSpPr/>
      </dsp:nvSpPr>
      <dsp:spPr>
        <a:xfrm rot="20225628">
          <a:off x="4732535" y="2388889"/>
          <a:ext cx="744776" cy="35055"/>
        </a:xfrm>
        <a:custGeom>
          <a:avLst/>
          <a:gdLst/>
          <a:ahLst/>
          <a:cxnLst/>
          <a:rect l="0" t="0" r="0" b="0"/>
          <a:pathLst>
            <a:path>
              <a:moveTo>
                <a:pt x="0" y="17527"/>
              </a:moveTo>
              <a:lnTo>
                <a:pt x="744776" y="17527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86304" y="2387798"/>
        <a:ext cx="37238" cy="37238"/>
      </dsp:txXfrm>
    </dsp:sp>
    <dsp:sp modelId="{4450AD0E-BAE7-4582-BB86-43C084E62CD1}">
      <dsp:nvSpPr>
        <dsp:cNvPr id="0" name=""/>
        <dsp:cNvSpPr/>
      </dsp:nvSpPr>
      <dsp:spPr>
        <a:xfrm>
          <a:off x="5283923" y="1066801"/>
          <a:ext cx="2259838" cy="1573079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Political?</a:t>
          </a:r>
          <a:endParaRPr lang="en-US" sz="2000" b="1" kern="1200" dirty="0"/>
        </a:p>
      </dsp:txBody>
      <dsp:txXfrm>
        <a:off x="5614869" y="1297173"/>
        <a:ext cx="1597946" cy="1112335"/>
      </dsp:txXfrm>
    </dsp:sp>
    <dsp:sp modelId="{8C49F52F-99B3-4D61-963A-3908E8C4351F}">
      <dsp:nvSpPr>
        <dsp:cNvPr id="0" name=""/>
        <dsp:cNvSpPr/>
      </dsp:nvSpPr>
      <dsp:spPr>
        <a:xfrm rot="1484712">
          <a:off x="4714379" y="3339349"/>
          <a:ext cx="812954" cy="35055"/>
        </a:xfrm>
        <a:custGeom>
          <a:avLst/>
          <a:gdLst/>
          <a:ahLst/>
          <a:cxnLst/>
          <a:rect l="0" t="0" r="0" b="0"/>
          <a:pathLst>
            <a:path>
              <a:moveTo>
                <a:pt x="0" y="17527"/>
              </a:moveTo>
              <a:lnTo>
                <a:pt x="812954" y="17527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00533" y="3336553"/>
        <a:ext cx="40647" cy="40647"/>
      </dsp:txXfrm>
    </dsp:sp>
    <dsp:sp modelId="{7AAF6E9A-534B-4681-8891-09ECFEE7E1BD}">
      <dsp:nvSpPr>
        <dsp:cNvPr id="0" name=""/>
        <dsp:cNvSpPr/>
      </dsp:nvSpPr>
      <dsp:spPr>
        <a:xfrm>
          <a:off x="5257805" y="3200399"/>
          <a:ext cx="2460123" cy="1573079"/>
        </a:xfrm>
        <a:prstGeom prst="ellipse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Religious?</a:t>
          </a:r>
          <a:endParaRPr lang="en-US" sz="2000" kern="1200" dirty="0"/>
        </a:p>
      </dsp:txBody>
      <dsp:txXfrm>
        <a:off x="5618082" y="3430771"/>
        <a:ext cx="1739569" cy="1112335"/>
      </dsp:txXfrm>
    </dsp:sp>
    <dsp:sp modelId="{98F1309E-C1EA-4672-AC13-501809279387}">
      <dsp:nvSpPr>
        <dsp:cNvPr id="0" name=""/>
        <dsp:cNvSpPr/>
      </dsp:nvSpPr>
      <dsp:spPr>
        <a:xfrm rot="5400000">
          <a:off x="3799520" y="3864376"/>
          <a:ext cx="475728" cy="35055"/>
        </a:xfrm>
        <a:custGeom>
          <a:avLst/>
          <a:gdLst/>
          <a:ahLst/>
          <a:cxnLst/>
          <a:rect l="0" t="0" r="0" b="0"/>
          <a:pathLst>
            <a:path>
              <a:moveTo>
                <a:pt x="0" y="17527"/>
              </a:moveTo>
              <a:lnTo>
                <a:pt x="475728" y="17527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25491" y="3870010"/>
        <a:ext cx="23786" cy="23786"/>
      </dsp:txXfrm>
    </dsp:sp>
    <dsp:sp modelId="{17208FC2-E839-4CF6-9D72-1F1699A4747B}">
      <dsp:nvSpPr>
        <dsp:cNvPr id="0" name=""/>
        <dsp:cNvSpPr/>
      </dsp:nvSpPr>
      <dsp:spPr>
        <a:xfrm>
          <a:off x="2867037" y="4119768"/>
          <a:ext cx="2340695" cy="1573079"/>
        </a:xfrm>
        <a:prstGeom prst="ellipse">
          <a:avLst/>
        </a:prstGeom>
        <a:solidFill>
          <a:srgbClr val="66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Intellectual?</a:t>
          </a:r>
          <a:endParaRPr lang="en-US" sz="1800" b="1" kern="1200" dirty="0"/>
        </a:p>
      </dsp:txBody>
      <dsp:txXfrm>
        <a:off x="3209824" y="4350140"/>
        <a:ext cx="1655121" cy="1112335"/>
      </dsp:txXfrm>
    </dsp:sp>
    <dsp:sp modelId="{2668DF55-EF3F-4F41-AB51-68D44B7A6AA9}">
      <dsp:nvSpPr>
        <dsp:cNvPr id="0" name=""/>
        <dsp:cNvSpPr/>
      </dsp:nvSpPr>
      <dsp:spPr>
        <a:xfrm rot="9356850">
          <a:off x="2824841" y="3265847"/>
          <a:ext cx="516729" cy="35055"/>
        </a:xfrm>
        <a:custGeom>
          <a:avLst/>
          <a:gdLst/>
          <a:ahLst/>
          <a:cxnLst/>
          <a:rect l="0" t="0" r="0" b="0"/>
          <a:pathLst>
            <a:path>
              <a:moveTo>
                <a:pt x="0" y="17527"/>
              </a:moveTo>
              <a:lnTo>
                <a:pt x="516729" y="17527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70288" y="3270457"/>
        <a:ext cx="25836" cy="25836"/>
      </dsp:txXfrm>
    </dsp:sp>
    <dsp:sp modelId="{2A209CD9-979A-4625-8605-9BE21B8DC410}">
      <dsp:nvSpPr>
        <dsp:cNvPr id="0" name=""/>
        <dsp:cNvSpPr/>
      </dsp:nvSpPr>
      <dsp:spPr>
        <a:xfrm>
          <a:off x="635719" y="3047998"/>
          <a:ext cx="2425201" cy="1573079"/>
        </a:xfrm>
        <a:prstGeom prst="ellipse">
          <a:avLst/>
        </a:prstGeom>
        <a:solidFill>
          <a:srgbClr val="CC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Technology?</a:t>
          </a:r>
          <a:endParaRPr lang="en-US" sz="2000" b="1" kern="1200" dirty="0"/>
        </a:p>
      </dsp:txBody>
      <dsp:txXfrm>
        <a:off x="990881" y="3278370"/>
        <a:ext cx="1714877" cy="1112335"/>
      </dsp:txXfrm>
    </dsp:sp>
    <dsp:sp modelId="{46023DBA-B94D-466B-A9B9-A2B3AF0796BA}">
      <dsp:nvSpPr>
        <dsp:cNvPr id="0" name=""/>
        <dsp:cNvSpPr/>
      </dsp:nvSpPr>
      <dsp:spPr>
        <a:xfrm rot="12311316">
          <a:off x="2916289" y="2413764"/>
          <a:ext cx="429779" cy="35055"/>
        </a:xfrm>
        <a:custGeom>
          <a:avLst/>
          <a:gdLst/>
          <a:ahLst/>
          <a:cxnLst/>
          <a:rect l="0" t="0" r="0" b="0"/>
          <a:pathLst>
            <a:path>
              <a:moveTo>
                <a:pt x="0" y="17527"/>
              </a:moveTo>
              <a:lnTo>
                <a:pt x="429779" y="17527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20434" y="2420547"/>
        <a:ext cx="21488" cy="21488"/>
      </dsp:txXfrm>
    </dsp:sp>
    <dsp:sp modelId="{FAC80156-712D-48E6-90BB-7192ACF5DC40}">
      <dsp:nvSpPr>
        <dsp:cNvPr id="0" name=""/>
        <dsp:cNvSpPr/>
      </dsp:nvSpPr>
      <dsp:spPr>
        <a:xfrm>
          <a:off x="711925" y="1066798"/>
          <a:ext cx="2455262" cy="1608096"/>
        </a:xfrm>
        <a:prstGeom prst="ellipse">
          <a:avLst/>
        </a:prstGeom>
        <a:solidFill>
          <a:srgbClr val="00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Economic?</a:t>
          </a:r>
          <a:endParaRPr lang="en-US" sz="2400" b="1" kern="1200" dirty="0"/>
        </a:p>
      </dsp:txBody>
      <dsp:txXfrm>
        <a:off x="1071490" y="1302298"/>
        <a:ext cx="1736132" cy="1137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E65FB-33BB-406B-86D5-079774FB90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9C63F-2432-445D-BC65-6F79FDD42C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CAB68-3EE2-488D-881F-A9FA86660D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4A8E3-FAB9-4D22-AE0B-FA8D3F389E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53178-FA69-4B94-B6C3-5857D12387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6DD22-4526-4718-AE28-BACE214139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872B8-6E69-44B2-8762-923A36C145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E11F8-6431-4A65-BC61-70A4539836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11DD1-84A2-426F-AF46-7C82E82CFE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64DB0-6EE1-4DAB-90E2-10A1185A31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00984-3D01-480A-AA8F-7B47F73AD0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9804C5-C0E0-4817-8B2B-EEBFCA27DC4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osimo_di_Medici_(Bronzino)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en.wikipedia.org/wiki/File:Lorenzo_de_Medici2.jpg" TargetMode="Externa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sectionfriendly.com/assets/uploads//image/img_3395_godfather.jpg&amp;imgrefurl=http://sectionfriendly.com/index.cfm?page%3DOur-Movies&amp;usg=__Tds9FPdk_WD4d8M9jM-RpKoWCgY=&amp;h=768&amp;w=1024&amp;sz=126&amp;hl=en&amp;start=8&amp;sig2=OvyQj7iTQBB9hP_ykFQPkw&amp;itbs=1&amp;tbnid=Exho4Pqqm4Ib0M:&amp;tbnh=113&amp;tbnw=150&amp;prev=/images?q%3Dthe%2Bgodfather%26hl%3Den%26safe%3Dactive%26gbv%3D2%26tbs%3Disch:1&amp;ei=JYVITLPmBpCecemH-KEM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en.wikipedia.org/wiki/File:Sandro_Botticelli_05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01castig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en.wikipedia.org/wiki/File:Pico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hyperlink" Target="http://en.wikipedia.org/wiki/File:Lorenzo_Valla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n.wikipedia.org/wiki/File:Jacburc2.gi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tm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362200"/>
            <a:ext cx="4838700" cy="4495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828799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Renaissance: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Becoming Modern?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flore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5161" y="685800"/>
            <a:ext cx="4702223" cy="3134815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Renaissance Era Social Changes: Class </a:t>
            </a:r>
            <a:r>
              <a:rPr lang="en-US" sz="3600" dirty="0"/>
              <a:t>and Despotism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616" y="1417638"/>
            <a:ext cx="48768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 smtClean="0"/>
              <a:t>Florence</a:t>
            </a:r>
            <a:r>
              <a:rPr lang="en-US" sz="2800" dirty="0" smtClean="0"/>
              <a:t>: Social </a:t>
            </a:r>
            <a:r>
              <a:rPr lang="en-US" sz="2800" dirty="0"/>
              <a:t>Class </a:t>
            </a:r>
            <a:r>
              <a:rPr lang="en-US" sz="2800" dirty="0" err="1" smtClean="0"/>
              <a:t>Δs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b="1" dirty="0">
                <a:solidFill>
                  <a:srgbClr val="7030A0"/>
                </a:solidFill>
              </a:rPr>
              <a:t>Old Rich = </a:t>
            </a:r>
            <a:r>
              <a:rPr lang="en-US" sz="2400" b="1" i="1" dirty="0" err="1">
                <a:solidFill>
                  <a:srgbClr val="7030A0"/>
                </a:solidFill>
              </a:rPr>
              <a:t>grandi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New Rich Merchants = </a:t>
            </a:r>
            <a:r>
              <a:rPr lang="en-US" sz="2400" b="1" i="1" dirty="0" err="1">
                <a:solidFill>
                  <a:srgbClr val="FF0000"/>
                </a:solidFill>
              </a:rPr>
              <a:t>popolo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grosso</a:t>
            </a:r>
            <a:endParaRPr lang="en-US" sz="2400" b="1" i="1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Middle = shop owners, guild members, professionals</a:t>
            </a:r>
          </a:p>
          <a:p>
            <a:pPr lvl="1">
              <a:lnSpc>
                <a:spcPct val="80000"/>
              </a:lnSpc>
            </a:pPr>
            <a:r>
              <a:rPr lang="en-US" sz="2400" b="1" dirty="0"/>
              <a:t>Poor = </a:t>
            </a:r>
            <a:r>
              <a:rPr lang="en-US" sz="2400" b="1" i="1" dirty="0" err="1"/>
              <a:t>popolo</a:t>
            </a:r>
            <a:r>
              <a:rPr lang="en-US" sz="2400" b="1" i="1" dirty="0"/>
              <a:t> </a:t>
            </a:r>
            <a:r>
              <a:rPr lang="en-US" sz="2400" b="1" i="1" dirty="0" err="1"/>
              <a:t>minuto</a:t>
            </a:r>
            <a:endParaRPr lang="en-US" sz="2400" b="1" i="1" dirty="0"/>
          </a:p>
          <a:p>
            <a:pPr>
              <a:lnSpc>
                <a:spcPct val="80000"/>
              </a:lnSpc>
            </a:pPr>
            <a:r>
              <a:rPr lang="en-US" sz="2800" dirty="0"/>
              <a:t>Class Conflict</a:t>
            </a:r>
          </a:p>
          <a:p>
            <a:pPr lvl="1">
              <a:lnSpc>
                <a:spcPct val="80000"/>
              </a:lnSpc>
            </a:pPr>
            <a:r>
              <a:rPr lang="en-US" sz="2400" dirty="0" err="1"/>
              <a:t>Ciompi</a:t>
            </a:r>
            <a:r>
              <a:rPr lang="en-US" sz="2400" dirty="0"/>
              <a:t> Revolt </a:t>
            </a:r>
            <a:r>
              <a:rPr lang="en-US" sz="2400" dirty="0" smtClean="0"/>
              <a:t>(1378)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008000"/>
                </a:solidFill>
              </a:rPr>
              <a:t>Despot</a:t>
            </a:r>
            <a:r>
              <a:rPr lang="en-US" sz="2800" dirty="0" smtClean="0">
                <a:solidFill>
                  <a:srgbClr val="008000"/>
                </a:solidFill>
              </a:rPr>
              <a:t>ism: Medici Style</a:t>
            </a:r>
            <a:endParaRPr lang="en-US" sz="2800" dirty="0">
              <a:solidFill>
                <a:srgbClr val="008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 err="1">
                <a:solidFill>
                  <a:srgbClr val="008000"/>
                </a:solidFill>
              </a:rPr>
              <a:t>Cosimo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</a:rPr>
              <a:t>d’Medici</a:t>
            </a:r>
            <a:r>
              <a:rPr lang="en-US" sz="2400" dirty="0"/>
              <a:t>, </a:t>
            </a:r>
            <a:r>
              <a:rPr lang="en-US" sz="2400" dirty="0" smtClean="0"/>
              <a:t>&gt;&gt; </a:t>
            </a:r>
            <a:r>
              <a:rPr lang="en-US" sz="2400" b="1" dirty="0" smtClean="0">
                <a:solidFill>
                  <a:srgbClr val="003300"/>
                </a:solidFill>
              </a:rPr>
              <a:t>Lorenzo </a:t>
            </a:r>
            <a:r>
              <a:rPr lang="en-US" sz="2400" b="1" dirty="0">
                <a:solidFill>
                  <a:srgbClr val="003300"/>
                </a:solidFill>
              </a:rPr>
              <a:t>the Magnificent </a:t>
            </a:r>
            <a:r>
              <a:rPr lang="en-US" sz="2400" dirty="0"/>
              <a:t>ruled Florence in </a:t>
            </a:r>
            <a:r>
              <a:rPr lang="en-US" sz="2400" b="1" dirty="0" smtClean="0"/>
              <a:t>totalitarian</a:t>
            </a:r>
            <a:r>
              <a:rPr lang="en-US" sz="2400" dirty="0" smtClean="0"/>
              <a:t> style.</a:t>
            </a:r>
            <a:endParaRPr lang="en-US" sz="2400" dirty="0"/>
          </a:p>
        </p:txBody>
      </p:sp>
      <p:pic>
        <p:nvPicPr>
          <p:cNvPr id="6149" name="Picture 5" descr="Portrait by Bronzino.">
            <a:hlinkClick r:id="rId3" tooltip="Portrait by Bronzino.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362450"/>
            <a:ext cx="2000250" cy="2495550"/>
          </a:xfrm>
          <a:prstGeom prst="rect">
            <a:avLst/>
          </a:prstGeom>
          <a:noFill/>
        </p:spPr>
      </p:pic>
      <p:pic>
        <p:nvPicPr>
          <p:cNvPr id="6151" name="Picture 7" descr="Portrait by Agnolo Bronzino">
            <a:hlinkClick r:id="rId5" tooltip="Portrait by Agnolo Bronzino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29534" y="3962400"/>
            <a:ext cx="2000250" cy="2495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://world4.eu/wp-content/uploads/2013/03/Renaissance-Costume-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577" y="11151"/>
            <a:ext cx="270842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53200" cy="746124"/>
          </a:xfrm>
        </p:spPr>
        <p:txBody>
          <a:bodyPr/>
          <a:lstStyle/>
          <a:p>
            <a:pPr algn="l"/>
            <a:r>
              <a:rPr lang="en-US" dirty="0"/>
              <a:t>Italian City State Politics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70866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Despots</a:t>
            </a:r>
            <a:r>
              <a:rPr lang="en-US" sz="2800" dirty="0"/>
              <a:t> </a:t>
            </a:r>
            <a:r>
              <a:rPr lang="en-US" sz="2800" dirty="0" smtClean="0"/>
              <a:t>(“Podesta”) need support </a:t>
            </a:r>
            <a:r>
              <a:rPr lang="en-US" sz="2800" b="1" dirty="0" smtClean="0"/>
              <a:t>from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Merchants</a:t>
            </a:r>
          </a:p>
          <a:p>
            <a:pPr lvl="1">
              <a:lnSpc>
                <a:spcPct val="80000"/>
              </a:lnSpc>
            </a:pPr>
            <a:r>
              <a:rPr lang="en-US" b="1" dirty="0">
                <a:solidFill>
                  <a:srgbClr val="FF0000"/>
                </a:solidFill>
              </a:rPr>
              <a:t>G</a:t>
            </a:r>
            <a:r>
              <a:rPr lang="en-US" b="1" dirty="0" smtClean="0">
                <a:solidFill>
                  <a:srgbClr val="FF0000"/>
                </a:solidFill>
              </a:rPr>
              <a:t>uild </a:t>
            </a:r>
            <a:r>
              <a:rPr lang="en-US" dirty="0" smtClean="0"/>
              <a:t>bosses </a:t>
            </a:r>
          </a:p>
          <a:p>
            <a:pPr lvl="2">
              <a:lnSpc>
                <a:spcPct val="80000"/>
              </a:lnSpc>
            </a:pPr>
            <a:r>
              <a:rPr lang="en-US" sz="2800" dirty="0" smtClean="0"/>
              <a:t>Clothing (silk</a:t>
            </a:r>
            <a:r>
              <a:rPr lang="en-US" sz="2800" dirty="0"/>
              <a:t>, fur, wool</a:t>
            </a:r>
            <a:r>
              <a:rPr lang="en-US" sz="2800" dirty="0" smtClean="0"/>
              <a:t>) &amp; Artisans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Employed </a:t>
            </a:r>
            <a:r>
              <a:rPr lang="en-US" sz="2800" b="1" dirty="0" smtClean="0">
                <a:solidFill>
                  <a:srgbClr val="FF0000"/>
                </a:solidFill>
              </a:rPr>
              <a:t>mercenaries</a:t>
            </a:r>
            <a:endParaRPr lang="en-US" sz="2800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Private army = order</a:t>
            </a:r>
            <a:r>
              <a:rPr lang="en-US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Mercenary </a:t>
            </a:r>
            <a:r>
              <a:rPr lang="en-US" dirty="0"/>
              <a:t>brokers </a:t>
            </a:r>
            <a:r>
              <a:rPr lang="en-US" dirty="0" smtClean="0"/>
              <a:t>(“</a:t>
            </a:r>
            <a:r>
              <a:rPr lang="en-US" i="1" dirty="0" smtClean="0"/>
              <a:t>Condottieri”)</a:t>
            </a:r>
            <a:endParaRPr lang="en-US" i="1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Despots demanded loyalty 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Despots lived  in fear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Safety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Assassination </a:t>
            </a:r>
            <a:endParaRPr lang="en-US" dirty="0"/>
          </a:p>
        </p:txBody>
      </p:sp>
      <p:pic>
        <p:nvPicPr>
          <p:cNvPr id="8201" name="Picture 9" descr="img_3395_godfather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4724400"/>
            <a:ext cx="2528566" cy="1905000"/>
          </a:xfrm>
          <a:prstGeom prst="rect">
            <a:avLst/>
          </a:prstGeom>
          <a:noFill/>
        </p:spPr>
      </p:pic>
      <p:pic>
        <p:nvPicPr>
          <p:cNvPr id="3084" name="Picture 12" descr="https://s-media-cache-ak0.pinimg.com/originals/8a/3b/2a/8a3b2a226e345a99862af227959855b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959" y="3626642"/>
            <a:ext cx="2353306" cy="300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7" name="Picture 9" descr="200px-Sandro_Botticelli_05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1034" y="4281764"/>
            <a:ext cx="2385877" cy="2374280"/>
          </a:xfrm>
          <a:prstGeom prst="rect">
            <a:avLst/>
          </a:prstGeom>
          <a:noFill/>
        </p:spPr>
      </p:pic>
      <p:pic>
        <p:nvPicPr>
          <p:cNvPr id="2050" name="Picture 2" descr="http://intersectionvictoria.files.wordpress.com/2011/06/medici-coat-of-arm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072" y="-59689"/>
            <a:ext cx="1812925" cy="295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3733800" cy="1143000"/>
          </a:xfrm>
        </p:spPr>
        <p:txBody>
          <a:bodyPr/>
          <a:lstStyle/>
          <a:p>
            <a:r>
              <a:rPr lang="en-US" dirty="0"/>
              <a:t>Medici Family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17638"/>
            <a:ext cx="5067662" cy="5135562"/>
          </a:xfrm>
        </p:spPr>
        <p:txBody>
          <a:bodyPr/>
          <a:lstStyle/>
          <a:p>
            <a:r>
              <a:rPr lang="en-US" sz="2800" dirty="0" smtClean="0"/>
              <a:t>Ruled Florence</a:t>
            </a:r>
            <a:endParaRPr lang="en-US" sz="2800" dirty="0"/>
          </a:p>
          <a:p>
            <a:r>
              <a:rPr lang="en-US" sz="2800" dirty="0" smtClean="0"/>
              <a:t>Bank </a:t>
            </a:r>
            <a:r>
              <a:rPr lang="en-US" sz="2800" dirty="0"/>
              <a:t>was largest in Europe in the 15</a:t>
            </a:r>
            <a:r>
              <a:rPr lang="en-US" sz="2800" baseline="30000" dirty="0"/>
              <a:t>th</a:t>
            </a:r>
            <a:r>
              <a:rPr lang="en-US" sz="2800" dirty="0"/>
              <a:t> C.</a:t>
            </a:r>
          </a:p>
          <a:p>
            <a:r>
              <a:rPr lang="en-US" sz="2800" dirty="0" smtClean="0"/>
              <a:t>Medici Popes x 4 + 1 Queen</a:t>
            </a:r>
          </a:p>
          <a:p>
            <a:r>
              <a:rPr lang="en-US" sz="2800" dirty="0" smtClean="0"/>
              <a:t>Sponsored </a:t>
            </a:r>
            <a:r>
              <a:rPr lang="en-US" sz="2800" dirty="0"/>
              <a:t>great Art and Architecture in </a:t>
            </a:r>
            <a:r>
              <a:rPr lang="en-US" sz="2800" dirty="0" smtClean="0"/>
              <a:t>Florence</a:t>
            </a:r>
          </a:p>
          <a:p>
            <a:r>
              <a:rPr lang="en-US" sz="2800" dirty="0" smtClean="0"/>
              <a:t>Machiavelli’s The Prince was directed to the Medici</a:t>
            </a:r>
            <a:endParaRPr lang="en-US" sz="2800" dirty="0"/>
          </a:p>
        </p:txBody>
      </p:sp>
      <p:pic>
        <p:nvPicPr>
          <p:cNvPr id="2052" name="Picture 4" descr="http://en.academic.ru/pictures/enwiki/67/Cardinal_Giovanni_de%27_Medic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397" y="843863"/>
            <a:ext cx="164591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view: The Confessions of Catherine de Medici | C.W. Gortn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397" y="3352800"/>
            <a:ext cx="1726958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death-of-socra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36455"/>
            <a:ext cx="4114800" cy="2468562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267200" cy="715962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Humanism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399" y="1219200"/>
            <a:ext cx="4876801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Latin </a:t>
            </a:r>
            <a:r>
              <a:rPr lang="en-US" sz="2800" dirty="0"/>
              <a:t>and Greek </a:t>
            </a:r>
            <a:r>
              <a:rPr lang="en-US" sz="2800" dirty="0" smtClean="0"/>
              <a:t>classics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Ancient </a:t>
            </a:r>
            <a:r>
              <a:rPr lang="en-US" sz="2800" dirty="0"/>
              <a:t>Christianity.  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Revive </a:t>
            </a:r>
            <a:r>
              <a:rPr lang="en-US" sz="2800" dirty="0"/>
              <a:t>old norms </a:t>
            </a:r>
            <a:r>
              <a:rPr lang="en-US" sz="2800" dirty="0" smtClean="0"/>
              <a:t>&amp; values  </a:t>
            </a:r>
            <a:endParaRPr lang="en-US" sz="2800" b="1" i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 i="1" dirty="0" err="1" smtClean="0">
                <a:solidFill>
                  <a:schemeClr val="accent2"/>
                </a:solidFill>
              </a:rPr>
              <a:t>Studia</a:t>
            </a:r>
            <a:r>
              <a:rPr lang="en-US" sz="2800" b="1" i="1" dirty="0" smtClean="0">
                <a:solidFill>
                  <a:schemeClr val="accent2"/>
                </a:solidFill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</a:rPr>
              <a:t>Humanitatis</a:t>
            </a:r>
            <a:r>
              <a:rPr lang="en-US" sz="28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Liberal Arts </a:t>
            </a:r>
            <a:r>
              <a:rPr lang="en-US" sz="2400" dirty="0"/>
              <a:t>program: grammar, rhetoric, poetry, history, politics, moral philosophy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Most </a:t>
            </a:r>
            <a:r>
              <a:rPr lang="en-US" sz="2800" dirty="0"/>
              <a:t>influential </a:t>
            </a:r>
            <a:r>
              <a:rPr lang="en-US" sz="2800" dirty="0" smtClean="0"/>
              <a:t>“rebirth</a:t>
            </a:r>
            <a:r>
              <a:rPr lang="en-US" sz="2800" dirty="0"/>
              <a:t>” 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Originator: Leonardo </a:t>
            </a:r>
            <a:r>
              <a:rPr lang="en-US" sz="2800" dirty="0" err="1" smtClean="0"/>
              <a:t>Bruni</a:t>
            </a:r>
            <a:endParaRPr lang="en-US" sz="2800" dirty="0"/>
          </a:p>
        </p:txBody>
      </p:sp>
      <p:pic>
        <p:nvPicPr>
          <p:cNvPr id="6146" name="Picture 2" descr="leonardo bruni leonardo bruni was one of the foremost humanists of th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009" y="4245698"/>
            <a:ext cx="1819559" cy="238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fulfilledprophecy.com/workspace/upload/Didach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719317"/>
            <a:ext cx="232410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ANd9GcRgQCBltr_dFEZoI4abBzUQVz0xfkE0XK0fmXXziXBm7Wbuiw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546" y="3540118"/>
            <a:ext cx="3639854" cy="321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240px-01casti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28600"/>
            <a:ext cx="2438400" cy="3057554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6875"/>
            <a:ext cx="6477000" cy="563562"/>
          </a:xfrm>
        </p:spPr>
        <p:txBody>
          <a:bodyPr/>
          <a:lstStyle/>
          <a:p>
            <a:r>
              <a:rPr lang="en-US" sz="4000" b="1" dirty="0" err="1">
                <a:solidFill>
                  <a:srgbClr val="7030A0"/>
                </a:solidFill>
              </a:rPr>
              <a:t>Baldassare</a:t>
            </a:r>
            <a:r>
              <a:rPr lang="en-US" sz="4000" b="1" dirty="0">
                <a:solidFill>
                  <a:srgbClr val="7030A0"/>
                </a:solidFill>
              </a:rPr>
              <a:t> Castiglione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64770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i="1" dirty="0" smtClean="0">
                <a:solidFill>
                  <a:srgbClr val="660066"/>
                </a:solidFill>
              </a:rPr>
              <a:t>The </a:t>
            </a:r>
            <a:r>
              <a:rPr lang="en-US" sz="2800" b="1" i="1" dirty="0">
                <a:solidFill>
                  <a:srgbClr val="660066"/>
                </a:solidFill>
              </a:rPr>
              <a:t>Book of the </a:t>
            </a:r>
            <a:r>
              <a:rPr lang="en-US" sz="2800" b="1" i="1" dirty="0" smtClean="0">
                <a:solidFill>
                  <a:srgbClr val="660066"/>
                </a:solidFill>
              </a:rPr>
              <a:t>Courtier</a:t>
            </a:r>
            <a:r>
              <a:rPr lang="en-US" sz="2800" dirty="0" smtClean="0"/>
              <a:t>… early 1500s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dirty="0"/>
              <a:t>A </a:t>
            </a:r>
            <a:r>
              <a:rPr lang="en-US" dirty="0" smtClean="0"/>
              <a:t>courtier </a:t>
            </a:r>
            <a:r>
              <a:rPr lang="en-US" dirty="0"/>
              <a:t>is an advisor to a </a:t>
            </a:r>
            <a:r>
              <a:rPr lang="en-US" dirty="0" smtClean="0"/>
              <a:t>leader 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What should an “ideal </a:t>
            </a:r>
            <a:r>
              <a:rPr lang="en-US" sz="2800" dirty="0"/>
              <a:t>Renaissance </a:t>
            </a:r>
            <a:r>
              <a:rPr lang="en-US" sz="2800" dirty="0" smtClean="0"/>
              <a:t>gentleman” be like?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Middle </a:t>
            </a:r>
            <a:r>
              <a:rPr lang="en-US" sz="2800" dirty="0"/>
              <a:t>A</a:t>
            </a:r>
            <a:r>
              <a:rPr lang="en-US" sz="2800" dirty="0" smtClean="0"/>
              <a:t>ges = a </a:t>
            </a:r>
            <a:r>
              <a:rPr lang="en-US" sz="2800" dirty="0"/>
              <a:t>chivalrous knight.  </a:t>
            </a: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/>
              <a:t>Castiglione suggests...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Be Educated 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Be </a:t>
            </a:r>
            <a:r>
              <a:rPr lang="en-US" dirty="0" smtClean="0"/>
              <a:t>multi-faceted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Be graceful!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How does this compare to the ideal Renaissance Lady?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Petrarch </a:t>
            </a:r>
            <a:r>
              <a:rPr lang="en-US" sz="2400" dirty="0" smtClean="0"/>
              <a:t>1304-74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48006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Italian </a:t>
            </a:r>
            <a:r>
              <a:rPr lang="en-US" dirty="0"/>
              <a:t>scholar, </a:t>
            </a:r>
            <a:r>
              <a:rPr lang="en-US" dirty="0" smtClean="0"/>
              <a:t>poet &amp; Renaissance </a:t>
            </a:r>
            <a:r>
              <a:rPr lang="en-US" dirty="0"/>
              <a:t>humanist.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“</a:t>
            </a:r>
            <a:r>
              <a:rPr lang="en-US" dirty="0"/>
              <a:t>Father of Humanism,” 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God gave </a:t>
            </a:r>
            <a:r>
              <a:rPr lang="en-US" dirty="0"/>
              <a:t>humans </a:t>
            </a:r>
            <a:r>
              <a:rPr lang="en-US" dirty="0" smtClean="0"/>
              <a:t>intellectual &amp; </a:t>
            </a:r>
            <a:r>
              <a:rPr lang="en-US" dirty="0"/>
              <a:t>creative potential to be used to the fullest.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Famous </a:t>
            </a:r>
            <a:r>
              <a:rPr lang="en-US" dirty="0"/>
              <a:t>love </a:t>
            </a:r>
            <a:r>
              <a:rPr lang="en-US" dirty="0" smtClean="0"/>
              <a:t>sonnets to “Laura” the idealized woman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</p:txBody>
      </p:sp>
      <p:pic>
        <p:nvPicPr>
          <p:cNvPr id="16389" name="Picture 5" descr="031203petrar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3050" y="0"/>
            <a:ext cx="379095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sz="4000"/>
              <a:t>Petrarch wrote 365 sonnets to Laura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5562600" cy="4953000"/>
          </a:xfrm>
        </p:spPr>
        <p:txBody>
          <a:bodyPr/>
          <a:lstStyle/>
          <a:p>
            <a:r>
              <a:rPr lang="en-US" dirty="0"/>
              <a:t>Overall theme: unattainable love</a:t>
            </a:r>
          </a:p>
          <a:p>
            <a:r>
              <a:rPr lang="en-US" dirty="0"/>
              <a:t>Sonnet 3</a:t>
            </a:r>
          </a:p>
          <a:p>
            <a:pPr>
              <a:buFontTx/>
              <a:buNone/>
            </a:pPr>
            <a:r>
              <a:rPr lang="en-US" sz="1400" dirty="0"/>
              <a:t>	It was on that day when the sun’s ray</a:t>
            </a:r>
            <a:br>
              <a:rPr lang="en-US" sz="1400" dirty="0"/>
            </a:br>
            <a:r>
              <a:rPr lang="en-US" sz="1400" dirty="0"/>
              <a:t>was darkened in pity for its Maker,</a:t>
            </a:r>
            <a:br>
              <a:rPr lang="en-US" sz="1400" dirty="0"/>
            </a:br>
            <a:r>
              <a:rPr lang="en-US" sz="1400" dirty="0"/>
              <a:t>that I was captured, and did not defend myself,</a:t>
            </a:r>
            <a:br>
              <a:rPr lang="en-US" sz="1400" dirty="0"/>
            </a:br>
            <a:r>
              <a:rPr lang="en-US" sz="1400" dirty="0"/>
              <a:t>because your lovely eyes had bound me, Lady.</a:t>
            </a:r>
            <a:br>
              <a:rPr lang="en-US" sz="1400" dirty="0"/>
            </a:br>
            <a:r>
              <a:rPr lang="en-US" sz="1400" dirty="0"/>
              <a:t>It did not seem to me to be a time to guard myself</a:t>
            </a:r>
            <a:br>
              <a:rPr lang="en-US" sz="1400" dirty="0"/>
            </a:br>
            <a:r>
              <a:rPr lang="en-US" sz="1400" dirty="0"/>
              <a:t>against Love’s blows: so I went on</a:t>
            </a:r>
            <a:br>
              <a:rPr lang="en-US" sz="1400" dirty="0"/>
            </a:br>
            <a:r>
              <a:rPr lang="en-US" sz="1400" dirty="0"/>
              <a:t>confident, unsuspecting; from that, my troubles</a:t>
            </a:r>
            <a:br>
              <a:rPr lang="en-US" sz="1400" dirty="0"/>
            </a:br>
            <a:r>
              <a:rPr lang="en-US" sz="1400" dirty="0"/>
              <a:t>started, amongst the public sorrows.</a:t>
            </a:r>
            <a:br>
              <a:rPr lang="en-US" sz="1400" dirty="0"/>
            </a:br>
            <a:r>
              <a:rPr lang="en-US" sz="1400" dirty="0"/>
              <a:t>Love discovered me all weaponless,</a:t>
            </a:r>
            <a:br>
              <a:rPr lang="en-US" sz="1400" dirty="0"/>
            </a:br>
            <a:r>
              <a:rPr lang="en-US" sz="1400" dirty="0"/>
              <a:t>and opened the way to the heart through the eyes,</a:t>
            </a:r>
            <a:br>
              <a:rPr lang="en-US" sz="1400" dirty="0"/>
            </a:br>
            <a:r>
              <a:rPr lang="en-US" sz="1400" dirty="0"/>
              <a:t>which are made the passageways and doors of tears</a:t>
            </a:r>
            <a:br>
              <a:rPr lang="en-US" sz="1400" dirty="0"/>
            </a:br>
            <a:r>
              <a:rPr lang="en-US" sz="1400" dirty="0"/>
              <a:t>so that it seems to me it does him little </a:t>
            </a:r>
            <a:r>
              <a:rPr lang="en-US" sz="1400" dirty="0" err="1"/>
              <a:t>honour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to wound me with his arrow, in that state,</a:t>
            </a:r>
            <a:br>
              <a:rPr lang="en-US" sz="1400" dirty="0"/>
            </a:br>
            <a:r>
              <a:rPr lang="en-US" sz="1400" dirty="0"/>
              <a:t>he not showing his bow at all to you who are armed.</a:t>
            </a:r>
            <a:br>
              <a:rPr lang="en-US" sz="1400" dirty="0"/>
            </a:br>
            <a:endParaRPr lang="en-US" sz="1400" dirty="0"/>
          </a:p>
        </p:txBody>
      </p:sp>
      <p:pic>
        <p:nvPicPr>
          <p:cNvPr id="10297" name="Picture 57" descr="laure_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5463" y="2209800"/>
            <a:ext cx="3538537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5486400" cy="6629400"/>
          </a:xfrm>
        </p:spPr>
        <p:txBody>
          <a:bodyPr/>
          <a:lstStyle/>
          <a:p>
            <a:r>
              <a:rPr lang="en-US" u="sng" dirty="0"/>
              <a:t>Pico </a:t>
            </a:r>
            <a:r>
              <a:rPr lang="en-US" u="sng" dirty="0" err="1"/>
              <a:t>della</a:t>
            </a:r>
            <a:r>
              <a:rPr lang="en-US" u="sng" dirty="0"/>
              <a:t> </a:t>
            </a:r>
            <a:r>
              <a:rPr lang="en-US" u="sng" dirty="0" err="1"/>
              <a:t>Mirandola</a:t>
            </a:r>
            <a:endParaRPr lang="en-US" u="sng" dirty="0"/>
          </a:p>
          <a:p>
            <a:pPr lvl="1"/>
            <a:r>
              <a:rPr lang="en-US" dirty="0"/>
              <a:t>Author of </a:t>
            </a:r>
            <a:r>
              <a:rPr lang="en-US" i="1" dirty="0"/>
              <a:t>Oration on the Dignity of Man</a:t>
            </a:r>
          </a:p>
          <a:p>
            <a:pPr lvl="1"/>
            <a:r>
              <a:rPr lang="en-US" dirty="0"/>
              <a:t>Justified the importance of the human quest for knowledge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u="sng" dirty="0"/>
              <a:t>Lorenzo Valla</a:t>
            </a:r>
          </a:p>
          <a:p>
            <a:pPr lvl="1"/>
            <a:r>
              <a:rPr lang="en-US" dirty="0" smtClean="0"/>
              <a:t>Scholar, Classical languages</a:t>
            </a:r>
          </a:p>
          <a:p>
            <a:pPr lvl="1"/>
            <a:r>
              <a:rPr lang="en-US" dirty="0" smtClean="0"/>
              <a:t>Researched, critiqued, challenged &amp; exposed false ideas via scholarship</a:t>
            </a:r>
          </a:p>
          <a:p>
            <a:pPr lvl="1"/>
            <a:endParaRPr lang="en-US" dirty="0"/>
          </a:p>
        </p:txBody>
      </p:sp>
      <p:pic>
        <p:nvPicPr>
          <p:cNvPr id="26629" name="Picture 5" descr="200px-Pico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0926" y="228600"/>
            <a:ext cx="2839244" cy="3733800"/>
          </a:xfrm>
          <a:prstGeom prst="rect">
            <a:avLst/>
          </a:prstGeom>
          <a:noFill/>
        </p:spPr>
      </p:pic>
      <p:pic>
        <p:nvPicPr>
          <p:cNvPr id="26631" name="Picture 7" descr="220px-Lorenzo_Valla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92913" y="3962400"/>
            <a:ext cx="2351087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/>
              <a:t>Civic Humanism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13618"/>
            <a:ext cx="5665526" cy="5844382"/>
          </a:xfrm>
        </p:spPr>
        <p:txBody>
          <a:bodyPr/>
          <a:lstStyle/>
          <a:p>
            <a:r>
              <a:rPr lang="en-US" sz="2800" dirty="0"/>
              <a:t>Humanists criticized education </a:t>
            </a:r>
            <a:r>
              <a:rPr lang="en-US" sz="2800" dirty="0" smtClean="0"/>
              <a:t>as useless</a:t>
            </a:r>
            <a:r>
              <a:rPr lang="en-US" sz="2800" dirty="0"/>
              <a:t>.</a:t>
            </a:r>
          </a:p>
          <a:p>
            <a:r>
              <a:rPr lang="en-US" sz="2800" dirty="0" smtClean="0"/>
              <a:t>Education should </a:t>
            </a:r>
            <a:r>
              <a:rPr lang="en-US" sz="2800" dirty="0"/>
              <a:t>promote </a:t>
            </a:r>
            <a:r>
              <a:rPr lang="en-US" sz="2800" b="1" dirty="0">
                <a:solidFill>
                  <a:srgbClr val="FF0000"/>
                </a:solidFill>
              </a:rPr>
              <a:t>individual virtue and public </a:t>
            </a:r>
            <a:r>
              <a:rPr lang="en-US" sz="2800" b="1" dirty="0" smtClean="0">
                <a:solidFill>
                  <a:srgbClr val="FF0000"/>
                </a:solidFill>
              </a:rPr>
              <a:t>service…Civic Humanism</a:t>
            </a:r>
            <a:endParaRPr lang="en-US" sz="2800" dirty="0"/>
          </a:p>
          <a:p>
            <a:r>
              <a:rPr lang="en-US" sz="2800" dirty="0"/>
              <a:t>Instead of being a scholar or a professor, serve your </a:t>
            </a:r>
            <a:r>
              <a:rPr lang="en-US" sz="2800" dirty="0" smtClean="0"/>
              <a:t>country</a:t>
            </a:r>
            <a:endParaRPr lang="en-US" sz="2800" dirty="0"/>
          </a:p>
          <a:p>
            <a:r>
              <a:rPr lang="en-US" sz="2800" b="1" dirty="0" smtClean="0">
                <a:solidFill>
                  <a:srgbClr val="0000FF"/>
                </a:solidFill>
              </a:rPr>
              <a:t>Remember the Greeks?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Plato = Philosopher Kings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Socrates = Duty to the Polis</a:t>
            </a:r>
            <a:endParaRPr lang="en-US" b="1" dirty="0">
              <a:solidFill>
                <a:srgbClr val="0000FF"/>
              </a:solidFill>
            </a:endParaRPr>
          </a:p>
          <a:p>
            <a:r>
              <a:rPr lang="en-US" sz="2800" dirty="0"/>
              <a:t>Deep scholarship v. practical politics</a:t>
            </a:r>
          </a:p>
        </p:txBody>
      </p:sp>
      <p:pic>
        <p:nvPicPr>
          <p:cNvPr id="17415" name="Picture 7" descr="UCLA_5R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8301" y="1013618"/>
            <a:ext cx="3276600" cy="2620963"/>
          </a:xfrm>
          <a:prstGeom prst="rect">
            <a:avLst/>
          </a:prstGeom>
          <a:noFill/>
        </p:spPr>
      </p:pic>
      <p:pic>
        <p:nvPicPr>
          <p:cNvPr id="17417" name="Picture 9" descr="JF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7927" y="3733799"/>
            <a:ext cx="28575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Modern Europe? What’s wrong?</a:t>
            </a:r>
            <a:endParaRPr lang="en-US" dirty="0"/>
          </a:p>
        </p:txBody>
      </p:sp>
      <p:pic>
        <p:nvPicPr>
          <p:cNvPr id="1026" name="Picture 2" descr="http://img3.wikia.nocookie.net/__cb20141215175031/althistory/images/f/f6/Map_of_Europe_%28EN%29_%28Imperial_Machines%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229600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10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Modern Europe’s Borders</a:t>
            </a:r>
            <a:endParaRPr lang="en-US" dirty="0"/>
          </a:p>
        </p:txBody>
      </p:sp>
      <p:pic>
        <p:nvPicPr>
          <p:cNvPr id="2050" name="Picture 2" descr="http://greatadventure24.com/wp-content/uploads/2015/02/Europe-map-great-adven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12" y="914400"/>
            <a:ext cx="8235187" cy="580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84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What does “Modern” mean?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26811269"/>
              </p:ext>
            </p:extLst>
          </p:nvPr>
        </p:nvGraphicFramePr>
        <p:xfrm>
          <a:off x="457200" y="914400"/>
          <a:ext cx="80772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333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5105400" cy="944562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Renaissance…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5800724" cy="2819400"/>
          </a:xfrm>
        </p:spPr>
        <p:txBody>
          <a:bodyPr/>
          <a:lstStyle/>
          <a:p>
            <a:r>
              <a:rPr lang="en-US" sz="2800" dirty="0" smtClean="0"/>
              <a:t>= Rebirth…</a:t>
            </a:r>
            <a:endParaRPr lang="en-US" sz="2800" dirty="0"/>
          </a:p>
          <a:p>
            <a:r>
              <a:rPr lang="en-US" sz="2800" dirty="0" smtClean="0"/>
              <a:t>Of European </a:t>
            </a:r>
            <a:r>
              <a:rPr lang="en-US" sz="2800" dirty="0"/>
              <a:t>knowledge, learning, culture, </a:t>
            </a:r>
            <a:r>
              <a:rPr lang="en-US" sz="2800" dirty="0" smtClean="0"/>
              <a:t>&amp; science</a:t>
            </a:r>
            <a:endParaRPr lang="en-US" sz="2800" dirty="0"/>
          </a:p>
          <a:p>
            <a:r>
              <a:rPr lang="en-US" sz="2800" dirty="0" smtClean="0"/>
              <a:t>Is it a transition to modern times or the beginning of modernity?</a:t>
            </a:r>
            <a:endParaRPr lang="en-US" sz="2800" dirty="0"/>
          </a:p>
        </p:txBody>
      </p:sp>
      <p:pic>
        <p:nvPicPr>
          <p:cNvPr id="3077" name="Picture 5" descr="rebirth%20of%20ven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758" y="3711349"/>
            <a:ext cx="4800600" cy="2957512"/>
          </a:xfrm>
          <a:prstGeom prst="rect">
            <a:avLst/>
          </a:prstGeom>
          <a:noFill/>
        </p:spPr>
      </p:pic>
      <p:pic>
        <p:nvPicPr>
          <p:cNvPr id="3079" name="Picture 7" descr="mona-lis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1136" y="190500"/>
            <a:ext cx="1323975" cy="2057400"/>
          </a:xfrm>
          <a:prstGeom prst="rect">
            <a:avLst/>
          </a:prstGeom>
          <a:noFill/>
        </p:spPr>
      </p:pic>
      <p:pic>
        <p:nvPicPr>
          <p:cNvPr id="3081" name="Picture 9" descr="J-102-0013_vitruvian_man_5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73782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82" y="304800"/>
            <a:ext cx="6477000" cy="1524000"/>
          </a:xfrm>
        </p:spPr>
        <p:txBody>
          <a:bodyPr/>
          <a:lstStyle/>
          <a:p>
            <a:r>
              <a:rPr lang="en-US" sz="3600" dirty="0"/>
              <a:t>Jacob </a:t>
            </a:r>
            <a:r>
              <a:rPr lang="en-US" sz="3600" dirty="0" smtClean="0"/>
              <a:t>Burckhardt: Historian</a:t>
            </a:r>
            <a:br>
              <a:rPr lang="en-US" sz="3600" dirty="0" smtClean="0"/>
            </a:br>
            <a:r>
              <a:rPr lang="en-US" sz="3200" i="1" dirty="0" smtClean="0"/>
              <a:t>Civilization of the Renaissance</a:t>
            </a:r>
            <a:br>
              <a:rPr lang="en-US" sz="3200" i="1" dirty="0" smtClean="0"/>
            </a:br>
            <a:r>
              <a:rPr lang="en-US" sz="3200" i="1" dirty="0" smtClean="0"/>
              <a:t>1860</a:t>
            </a:r>
            <a:endParaRPr lang="en-US" sz="3200" i="1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6705600" cy="4495800"/>
          </a:xfrm>
        </p:spPr>
        <p:txBody>
          <a:bodyPr/>
          <a:lstStyle/>
          <a:p>
            <a:r>
              <a:rPr lang="en-US" sz="2800" dirty="0" smtClean="0"/>
              <a:t>Claimed 14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&amp; </a:t>
            </a:r>
            <a:r>
              <a:rPr lang="en-US" sz="2800" dirty="0"/>
              <a:t>15</a:t>
            </a:r>
            <a:r>
              <a:rPr lang="en-US" sz="2800" baseline="30000" dirty="0"/>
              <a:t>th</a:t>
            </a:r>
            <a:r>
              <a:rPr lang="en-US" sz="2800" dirty="0"/>
              <a:t> </a:t>
            </a:r>
            <a:r>
              <a:rPr lang="en-US" sz="2800" dirty="0" smtClean="0"/>
              <a:t>c. </a:t>
            </a:r>
            <a:r>
              <a:rPr lang="en-US" sz="2800" dirty="0"/>
              <a:t>revival of </a:t>
            </a:r>
            <a:r>
              <a:rPr lang="en-US" sz="2800" b="1" i="1" dirty="0" smtClean="0">
                <a:solidFill>
                  <a:srgbClr val="FF0000"/>
                </a:solidFill>
              </a:rPr>
              <a:t>Classical </a:t>
            </a:r>
            <a:r>
              <a:rPr lang="en-US" sz="2800" dirty="0" smtClean="0"/>
              <a:t>(ancient) </a:t>
            </a:r>
            <a:r>
              <a:rPr lang="en-US" sz="2800" dirty="0"/>
              <a:t>learning in Italy </a:t>
            </a:r>
            <a:r>
              <a:rPr lang="en-US" sz="2800" dirty="0" smtClean="0"/>
              <a:t>led directly to </a:t>
            </a:r>
            <a:r>
              <a:rPr lang="en-US" sz="2800" b="1" u="sng" dirty="0"/>
              <a:t>new</a:t>
            </a:r>
            <a:r>
              <a:rPr lang="en-US" sz="2800" dirty="0"/>
              <a:t> secular and scientific values.</a:t>
            </a:r>
          </a:p>
          <a:p>
            <a:r>
              <a:rPr lang="en-US" sz="2800" dirty="0"/>
              <a:t>Historians since have argued that there was more continuity between the Middle Ages &amp;</a:t>
            </a:r>
            <a:r>
              <a:rPr lang="en-US" sz="2800" dirty="0" smtClean="0"/>
              <a:t> </a:t>
            </a:r>
            <a:r>
              <a:rPr lang="en-US" sz="2800" dirty="0"/>
              <a:t>the Renaissance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So What</a:t>
            </a:r>
            <a:r>
              <a:rPr lang="en-US" sz="2800" dirty="0" smtClean="0"/>
              <a:t>? Multiple POVs based on new evidence over time</a:t>
            </a:r>
            <a:endParaRPr lang="en-US" sz="2800" dirty="0"/>
          </a:p>
        </p:txBody>
      </p:sp>
      <p:pic>
        <p:nvPicPr>
          <p:cNvPr id="27653" name="Picture 5" descr="200px-Jacburc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52400"/>
            <a:ext cx="2286000" cy="3074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886200" cy="563562"/>
          </a:xfrm>
        </p:spPr>
        <p:txBody>
          <a:bodyPr/>
          <a:lstStyle/>
          <a:p>
            <a:pPr algn="l"/>
            <a:r>
              <a:rPr lang="en-US" sz="3600" dirty="0"/>
              <a:t>Italian </a:t>
            </a:r>
            <a:r>
              <a:rPr lang="en-US" sz="3600" b="1" u="sng" dirty="0" smtClean="0">
                <a:solidFill>
                  <a:schemeClr val="tx1"/>
                </a:solidFill>
              </a:rPr>
              <a:t>C</a:t>
            </a:r>
            <a:r>
              <a:rPr lang="en-US" sz="3600" dirty="0" smtClean="0">
                <a:solidFill>
                  <a:schemeClr val="tx1"/>
                </a:solidFill>
              </a:rPr>
              <a:t>ity-</a:t>
            </a:r>
            <a:r>
              <a:rPr lang="en-US" sz="3600" b="1" u="sng" dirty="0" smtClean="0">
                <a:solidFill>
                  <a:schemeClr val="tx1"/>
                </a:solidFill>
              </a:rPr>
              <a:t>S</a:t>
            </a:r>
            <a:r>
              <a:rPr lang="en-US" sz="3600" dirty="0" smtClean="0"/>
              <a:t>tates</a:t>
            </a:r>
            <a:endParaRPr lang="en-US" sz="36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175" y="1083598"/>
            <a:ext cx="4343401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↑↑ Papal v. State conflict &gt;&gt;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↑↑ </a:t>
            </a:r>
            <a:r>
              <a:rPr lang="en-US" sz="2400" dirty="0" smtClean="0"/>
              <a:t>independence </a:t>
            </a:r>
            <a:r>
              <a:rPr lang="en-US" sz="2400" dirty="0"/>
              <a:t>for Italian </a:t>
            </a:r>
            <a:r>
              <a:rPr lang="en-US" sz="2400" b="1" dirty="0" smtClean="0"/>
              <a:t>C-S </a:t>
            </a:r>
            <a:r>
              <a:rPr lang="en-US" sz="2400" dirty="0" smtClean="0"/>
              <a:t>&gt;&gt;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↑↑ </a:t>
            </a:r>
            <a:r>
              <a:rPr lang="en-US" sz="2400" dirty="0" smtClean="0"/>
              <a:t>trade =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↑↑ $$,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Merchant </a:t>
            </a:r>
            <a:r>
              <a:rPr lang="en-US" sz="2400" dirty="0"/>
              <a:t>class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↑↑ </a:t>
            </a:r>
            <a:r>
              <a:rPr lang="en-US" sz="2400" dirty="0" smtClean="0"/>
              <a:t>political power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Most powerful City-States: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Duchy of Milan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Republic of Florence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Republic of Venice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Papal States (Pope Rules in Rome)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Kingdom of Naples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Why Them?</a:t>
            </a:r>
          </a:p>
        </p:txBody>
      </p:sp>
      <p:pic>
        <p:nvPicPr>
          <p:cNvPr id="4102" name="Picture 6" descr="map_Ital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1" y="457199"/>
            <a:ext cx="4361710" cy="6235629"/>
          </a:xfrm>
          <a:prstGeom prst="rect">
            <a:avLst/>
          </a:prstGeom>
          <a:noFill/>
        </p:spPr>
      </p:pic>
      <p:pic>
        <p:nvPicPr>
          <p:cNvPr id="1026" name="Picture 2" descr="http://www.pballew.net/theref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0"/>
            <a:ext cx="42862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lemson.edu/caah/history/FacultyPages/PamMack/lec3220/islamictr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19" y="1371600"/>
            <a:ext cx="8605761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0"/>
          </a:xfrm>
        </p:spPr>
        <p:txBody>
          <a:bodyPr/>
          <a:lstStyle/>
          <a:p>
            <a:r>
              <a:rPr lang="en-US" sz="3600" b="1" dirty="0" smtClean="0"/>
              <a:t>Think: Where do Italian C-S fit in the global picture of the 14-1500s CE?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0453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llempires.com/empires/venice/Commercial-rou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7424"/>
            <a:ext cx="7565087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dirty="0" smtClean="0"/>
              <a:t>Why did Italian C-S grow?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19050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Location, location, location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3340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Europeans want…</a:t>
            </a:r>
          </a:p>
          <a:p>
            <a:r>
              <a:rPr lang="en-US" dirty="0" smtClean="0"/>
              <a:t>-Silk, spices, perfumes</a:t>
            </a:r>
          </a:p>
          <a:p>
            <a:r>
              <a:rPr lang="en-US" dirty="0" smtClean="0"/>
              <a:t>-Ivory, textiles, gold, copper…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07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</TotalTime>
  <Words>591</Words>
  <Application>Microsoft Office PowerPoint</Application>
  <PresentationFormat>On-screen Show (4:3)</PresentationFormat>
  <Paragraphs>106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Default Design</vt:lpstr>
      <vt:lpstr>The Renaissance: Becoming Modern?</vt:lpstr>
      <vt:lpstr>Modern Europe? What’s wrong?</vt:lpstr>
      <vt:lpstr>Modern Europe’s Borders</vt:lpstr>
      <vt:lpstr>What does “Modern” mean?</vt:lpstr>
      <vt:lpstr>The Renaissance…</vt:lpstr>
      <vt:lpstr>Jacob Burckhardt: Historian Civilization of the Renaissance 1860</vt:lpstr>
      <vt:lpstr>Italian City-States</vt:lpstr>
      <vt:lpstr>Think: Where do Italian C-S fit in the global picture of the 14-1500s CE?</vt:lpstr>
      <vt:lpstr>Why did Italian C-S grow? </vt:lpstr>
      <vt:lpstr>Renaissance Era Social Changes: Class and Despotism</vt:lpstr>
      <vt:lpstr>Italian City State Politics</vt:lpstr>
      <vt:lpstr>Medici Family</vt:lpstr>
      <vt:lpstr>Humanism</vt:lpstr>
      <vt:lpstr>Baldassare Castiglione</vt:lpstr>
      <vt:lpstr>Petrarch 1304-74</vt:lpstr>
      <vt:lpstr>Petrarch wrote 365 sonnets to Laura</vt:lpstr>
      <vt:lpstr>PowerPoint Presentation</vt:lpstr>
      <vt:lpstr>Civic Humanism</vt:lpstr>
    </vt:vector>
  </TitlesOfParts>
  <Company>GUSD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</dc:title>
  <dc:creator>Authorized User</dc:creator>
  <cp:lastModifiedBy>Reiner Kolodinski</cp:lastModifiedBy>
  <cp:revision>62</cp:revision>
  <dcterms:created xsi:type="dcterms:W3CDTF">2010-07-21T21:45:43Z</dcterms:created>
  <dcterms:modified xsi:type="dcterms:W3CDTF">2015-08-25T23:27:58Z</dcterms:modified>
</cp:coreProperties>
</file>