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71" r:id="rId2"/>
    <p:sldId id="288" r:id="rId3"/>
    <p:sldId id="302" r:id="rId4"/>
    <p:sldId id="303" r:id="rId5"/>
    <p:sldId id="304" r:id="rId6"/>
    <p:sldId id="289" r:id="rId7"/>
    <p:sldId id="301" r:id="rId8"/>
    <p:sldId id="300" r:id="rId9"/>
    <p:sldId id="290" r:id="rId10"/>
    <p:sldId id="266" r:id="rId11"/>
    <p:sldId id="261" r:id="rId12"/>
    <p:sldId id="291" r:id="rId13"/>
    <p:sldId id="296" r:id="rId14"/>
    <p:sldId id="284" r:id="rId15"/>
    <p:sldId id="264" r:id="rId16"/>
    <p:sldId id="306" r:id="rId17"/>
    <p:sldId id="305" r:id="rId18"/>
    <p:sldId id="308" r:id="rId19"/>
    <p:sldId id="309" r:id="rId20"/>
    <p:sldId id="299" r:id="rId21"/>
    <p:sldId id="259" r:id="rId22"/>
    <p:sldId id="295" r:id="rId23"/>
    <p:sldId id="257" r:id="rId24"/>
    <p:sldId id="268" r:id="rId25"/>
    <p:sldId id="297" r:id="rId26"/>
    <p:sldId id="260" r:id="rId27"/>
    <p:sldId id="298" r:id="rId28"/>
    <p:sldId id="292" r:id="rId29"/>
    <p:sldId id="316" r:id="rId30"/>
    <p:sldId id="279" r:id="rId31"/>
    <p:sldId id="281" r:id="rId32"/>
    <p:sldId id="282" r:id="rId33"/>
    <p:sldId id="267" r:id="rId34"/>
    <p:sldId id="276" r:id="rId35"/>
    <p:sldId id="293" r:id="rId36"/>
    <p:sldId id="262" r:id="rId37"/>
    <p:sldId id="278" r:id="rId38"/>
    <p:sldId id="256" r:id="rId39"/>
    <p:sldId id="287" r:id="rId40"/>
    <p:sldId id="265" r:id="rId41"/>
    <p:sldId id="286" r:id="rId42"/>
    <p:sldId id="315" r:id="rId43"/>
    <p:sldId id="285" r:id="rId44"/>
    <p:sldId id="311" r:id="rId45"/>
    <p:sldId id="310" r:id="rId46"/>
    <p:sldId id="313" r:id="rId47"/>
    <p:sldId id="312" r:id="rId48"/>
    <p:sldId id="294" r:id="rId49"/>
    <p:sldId id="314" r:id="rId50"/>
  </p:sldIdLst>
  <p:sldSz cx="9144000" cy="6858000" type="screen4x3"/>
  <p:notesSz cx="6858000" cy="9144000"/>
  <p:embeddedFontLst>
    <p:embeddedFont>
      <p:font typeface="Comic Sans MS" panose="030F0702030302020204" pitchFamily="66" charset="0"/>
      <p:regular r:id="rId51"/>
      <p:bold r:id="rId52"/>
      <p:italic r:id="rId53"/>
      <p:boldItalic r:id="rId54"/>
    </p:embeddedFont>
    <p:embeddedFont>
      <p:font typeface="Lucida Sans" panose="020B0604020202020204" charset="0"/>
      <p:regular r:id="rId55"/>
      <p:bold r:id="rId56"/>
      <p:italic r:id="rId57"/>
      <p:boldItalic r:id="rId58"/>
    </p:embeddedFont>
  </p:embeddedFont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5050"/>
    <a:srgbClr val="008000"/>
    <a:srgbClr val="3333FF"/>
    <a:srgbClr val="FF964F"/>
    <a:srgbClr val="963D00"/>
    <a:srgbClr val="FF7C23"/>
    <a:srgbClr val="FFCBA7"/>
    <a:srgbClr val="FFE1CD"/>
    <a:srgbClr val="71FFC6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203" autoAdjust="0"/>
    <p:restoredTop sz="94660"/>
  </p:normalViewPr>
  <p:slideViewPr>
    <p:cSldViewPr>
      <p:cViewPr varScale="1">
        <p:scale>
          <a:sx n="70" d="100"/>
          <a:sy n="70" d="100"/>
        </p:scale>
        <p:origin x="78" y="15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197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font" Target="fonts/font5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font" Target="fonts/font4.fntdata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3.fntdata"/><Relationship Id="rId58" Type="http://schemas.openxmlformats.org/officeDocument/2006/relationships/font" Target="fonts/font8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font" Target="fonts/font7.fntdata"/><Relationship Id="rId61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2.fntdata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font" Target="fonts/font6.fntdata"/><Relationship Id="rId8" Type="http://schemas.openxmlformats.org/officeDocument/2006/relationships/slide" Target="slides/slide7.xml"/><Relationship Id="rId51" Type="http://schemas.openxmlformats.org/officeDocument/2006/relationships/font" Target="fonts/font1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59DD6B0-6F8D-4A12-B407-279A31EE21DE}" type="doc">
      <dgm:prSet loTypeId="urn:microsoft.com/office/officeart/2005/8/layout/bProcess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9E3DEE2-A943-4595-B3F6-7B52E2A3C3EB}">
      <dgm:prSet phldrT="[Text]"/>
      <dgm:spPr>
        <a:solidFill>
          <a:srgbClr val="92D050"/>
        </a:solidFill>
      </dgm:spPr>
      <dgm:t>
        <a:bodyPr/>
        <a:lstStyle/>
        <a:p>
          <a:r>
            <a:rPr lang="en-US" dirty="0" smtClean="0"/>
            <a:t>New World  Foods </a:t>
          </a:r>
          <a:endParaRPr lang="en-US" dirty="0"/>
        </a:p>
      </dgm:t>
    </dgm:pt>
    <dgm:pt modelId="{7837454B-E210-40E6-957D-8ED98C5F9734}" type="parTrans" cxnId="{5B696AF8-6FEB-431E-9A50-F512CC102673}">
      <dgm:prSet/>
      <dgm:spPr/>
      <dgm:t>
        <a:bodyPr/>
        <a:lstStyle/>
        <a:p>
          <a:endParaRPr lang="en-US"/>
        </a:p>
      </dgm:t>
    </dgm:pt>
    <dgm:pt modelId="{54541C05-5B39-4DCA-8FBB-57ADC5DF03D5}" type="sibTrans" cxnId="{5B696AF8-6FEB-431E-9A50-F512CC102673}">
      <dgm:prSet/>
      <dgm:spPr>
        <a:ln>
          <a:solidFill>
            <a:schemeClr val="tx1"/>
          </a:solidFill>
        </a:ln>
      </dgm:spPr>
      <dgm:t>
        <a:bodyPr/>
        <a:lstStyle/>
        <a:p>
          <a:endParaRPr lang="en-US"/>
        </a:p>
      </dgm:t>
    </dgm:pt>
    <dgm:pt modelId="{40CDAAAC-1FFC-4127-AB84-564232168B66}">
      <dgm:prSet phldrT="[Text]"/>
      <dgm:spPr>
        <a:solidFill>
          <a:srgbClr val="00B050"/>
        </a:solidFill>
      </dgm:spPr>
      <dgm:t>
        <a:bodyPr/>
        <a:lstStyle/>
        <a:p>
          <a:r>
            <a:rPr lang="en-US" dirty="0" smtClean="0"/>
            <a:t>Population </a:t>
          </a:r>
        </a:p>
        <a:p>
          <a:r>
            <a:rPr lang="en-US" dirty="0" smtClean="0"/>
            <a:t>Increase</a:t>
          </a:r>
          <a:endParaRPr lang="en-US" dirty="0"/>
        </a:p>
      </dgm:t>
    </dgm:pt>
    <dgm:pt modelId="{4DA733B4-0519-4D55-84AD-8B04C25F509D}" type="parTrans" cxnId="{9CEA1C47-CFFA-4103-91C9-731308A94DF8}">
      <dgm:prSet/>
      <dgm:spPr/>
      <dgm:t>
        <a:bodyPr/>
        <a:lstStyle/>
        <a:p>
          <a:endParaRPr lang="en-US"/>
        </a:p>
      </dgm:t>
    </dgm:pt>
    <dgm:pt modelId="{7E956CE2-4776-4690-8067-2BE56A2DC1F2}" type="sibTrans" cxnId="{9CEA1C47-CFFA-4103-91C9-731308A94DF8}">
      <dgm:prSet/>
      <dgm:spPr>
        <a:ln>
          <a:solidFill>
            <a:schemeClr val="tx1"/>
          </a:solidFill>
        </a:ln>
      </dgm:spPr>
      <dgm:t>
        <a:bodyPr/>
        <a:lstStyle/>
        <a:p>
          <a:endParaRPr lang="en-US"/>
        </a:p>
      </dgm:t>
    </dgm:pt>
    <dgm:pt modelId="{DCC56707-94D3-442F-A3CF-B8AB49ECE1DA}">
      <dgm:prSet phldrT="[Text]"/>
      <dgm:spPr>
        <a:solidFill>
          <a:srgbClr val="FF5050"/>
        </a:solidFill>
      </dgm:spPr>
      <dgm:t>
        <a:bodyPr/>
        <a:lstStyle/>
        <a:p>
          <a:r>
            <a:rPr lang="en-US" dirty="0" smtClean="0"/>
            <a:t>Rising Food Demand &amp; Prices</a:t>
          </a:r>
          <a:endParaRPr lang="en-US" dirty="0"/>
        </a:p>
      </dgm:t>
    </dgm:pt>
    <dgm:pt modelId="{6B820516-D80D-4646-908D-99203707371D}" type="parTrans" cxnId="{AFF93798-AC11-4ED1-B3D2-79ACF951BC65}">
      <dgm:prSet/>
      <dgm:spPr/>
      <dgm:t>
        <a:bodyPr/>
        <a:lstStyle/>
        <a:p>
          <a:endParaRPr lang="en-US"/>
        </a:p>
      </dgm:t>
    </dgm:pt>
    <dgm:pt modelId="{5B63F517-781B-4AA1-99BD-0E3EAE4828BA}" type="sibTrans" cxnId="{AFF93798-AC11-4ED1-B3D2-79ACF951BC65}">
      <dgm:prSet/>
      <dgm:spPr>
        <a:ln>
          <a:solidFill>
            <a:schemeClr val="tx1"/>
          </a:solidFill>
        </a:ln>
      </dgm:spPr>
      <dgm:t>
        <a:bodyPr/>
        <a:lstStyle/>
        <a:p>
          <a:endParaRPr lang="en-US"/>
        </a:p>
      </dgm:t>
    </dgm:pt>
    <dgm:pt modelId="{0134B9D1-627D-444B-A45A-82542F1DB528}">
      <dgm:prSet phldrT="[Text]"/>
      <dgm:spPr>
        <a:solidFill>
          <a:srgbClr val="FF964F"/>
        </a:solidFill>
      </dgm:spPr>
      <dgm:t>
        <a:bodyPr/>
        <a:lstStyle/>
        <a:p>
          <a:r>
            <a:rPr lang="en-US" dirty="0" smtClean="0"/>
            <a:t>Marginal land used = </a:t>
          </a:r>
          <a:r>
            <a:rPr lang="en-US" dirty="0" smtClean="0">
              <a:latin typeface="Arial" panose="020B0604020202020204" pitchFamily="34" charset="0"/>
              <a:cs typeface="Arial" panose="020B0604020202020204" pitchFamily="34" charset="0"/>
            </a:rPr>
            <a:t>↑ Food </a:t>
          </a:r>
          <a:r>
            <a:rPr lang="en-US" dirty="0" smtClean="0"/>
            <a:t>Production Cost</a:t>
          </a:r>
        </a:p>
        <a:p>
          <a:r>
            <a:rPr lang="en-US" dirty="0" smtClean="0"/>
            <a:t>+</a:t>
          </a:r>
        </a:p>
        <a:p>
          <a:r>
            <a:rPr lang="en-US" dirty="0" smtClean="0"/>
            <a:t>Influx of New World Gold/Silver</a:t>
          </a:r>
          <a:endParaRPr lang="en-US" dirty="0"/>
        </a:p>
      </dgm:t>
    </dgm:pt>
    <dgm:pt modelId="{BF50BEDA-4845-4ABB-A135-74F98DBE2F86}" type="parTrans" cxnId="{018A13B5-1122-44A3-BA12-B1C6DAE2424D}">
      <dgm:prSet/>
      <dgm:spPr/>
      <dgm:t>
        <a:bodyPr/>
        <a:lstStyle/>
        <a:p>
          <a:endParaRPr lang="en-US"/>
        </a:p>
      </dgm:t>
    </dgm:pt>
    <dgm:pt modelId="{DE1B6508-0836-4421-8624-DCD28310AC69}" type="sibTrans" cxnId="{018A13B5-1122-44A3-BA12-B1C6DAE2424D}">
      <dgm:prSet/>
      <dgm:spPr>
        <a:ln>
          <a:solidFill>
            <a:schemeClr val="tx1"/>
          </a:solidFill>
        </a:ln>
      </dgm:spPr>
      <dgm:t>
        <a:bodyPr/>
        <a:lstStyle/>
        <a:p>
          <a:endParaRPr lang="en-US"/>
        </a:p>
      </dgm:t>
    </dgm:pt>
    <dgm:pt modelId="{06333945-3BC3-4ADF-AB60-58BE5756553F}">
      <dgm:prSet phldrT="[Text]" custT="1"/>
      <dgm:spPr>
        <a:solidFill>
          <a:srgbClr val="FF0000"/>
        </a:solidFill>
      </dgm:spPr>
      <dgm:t>
        <a:bodyPr/>
        <a:lstStyle/>
        <a:p>
          <a:r>
            <a:rPr lang="en-US" sz="3600" dirty="0" smtClean="0"/>
            <a:t>Inflation!</a:t>
          </a:r>
        </a:p>
        <a:p>
          <a:r>
            <a:rPr lang="en-US" sz="3600" dirty="0" smtClean="0"/>
            <a:t>16</a:t>
          </a:r>
          <a:r>
            <a:rPr lang="en-US" sz="3600" baseline="30000" dirty="0" smtClean="0"/>
            <a:t>th</a:t>
          </a:r>
          <a:r>
            <a:rPr lang="en-US" sz="3600" dirty="0" smtClean="0"/>
            <a:t> c. Price Revolution is the rise in prices due to this process</a:t>
          </a:r>
          <a:endParaRPr lang="en-US" sz="3600" dirty="0"/>
        </a:p>
      </dgm:t>
    </dgm:pt>
    <dgm:pt modelId="{42CE4D3C-D099-46FD-9656-DA706FC4105B}" type="parTrans" cxnId="{55930681-BD48-46FF-B878-A5B3E97340F0}">
      <dgm:prSet/>
      <dgm:spPr/>
      <dgm:t>
        <a:bodyPr/>
        <a:lstStyle/>
        <a:p>
          <a:endParaRPr lang="en-US"/>
        </a:p>
      </dgm:t>
    </dgm:pt>
    <dgm:pt modelId="{E561F3EE-0E89-4657-BBF0-DDE1FFA16643}" type="sibTrans" cxnId="{55930681-BD48-46FF-B878-A5B3E97340F0}">
      <dgm:prSet/>
      <dgm:spPr/>
      <dgm:t>
        <a:bodyPr/>
        <a:lstStyle/>
        <a:p>
          <a:endParaRPr lang="en-US"/>
        </a:p>
      </dgm:t>
    </dgm:pt>
    <dgm:pt modelId="{99091A6B-ECBA-4D97-9810-84677E9C9722}" type="pres">
      <dgm:prSet presAssocID="{B59DD6B0-6F8D-4A12-B407-279A31EE21DE}" presName="Name0" presStyleCnt="0">
        <dgm:presLayoutVars>
          <dgm:dir/>
          <dgm:resizeHandles val="exact"/>
        </dgm:presLayoutVars>
      </dgm:prSet>
      <dgm:spPr/>
    </dgm:pt>
    <dgm:pt modelId="{6C728630-9D01-4FE6-BD33-10EEA4C1EB01}" type="pres">
      <dgm:prSet presAssocID="{49E3DEE2-A943-4595-B3F6-7B52E2A3C3EB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3DA7409-BC65-45ED-8C7E-31B7FEFF6E15}" type="pres">
      <dgm:prSet presAssocID="{54541C05-5B39-4DCA-8FBB-57ADC5DF03D5}" presName="sibTrans" presStyleLbl="sibTrans1D1" presStyleIdx="0" presStyleCnt="4"/>
      <dgm:spPr/>
    </dgm:pt>
    <dgm:pt modelId="{8468506D-0F81-4748-B424-382C5E4415CD}" type="pres">
      <dgm:prSet presAssocID="{54541C05-5B39-4DCA-8FBB-57ADC5DF03D5}" presName="connectorText" presStyleLbl="sibTrans1D1" presStyleIdx="0" presStyleCnt="4"/>
      <dgm:spPr/>
    </dgm:pt>
    <dgm:pt modelId="{0444712F-1B14-4172-BE41-02F4F35AA248}" type="pres">
      <dgm:prSet presAssocID="{40CDAAAC-1FFC-4127-AB84-564232168B66}" presName="node" presStyleLbl="node1" presStyleIdx="1" presStyleCnt="5">
        <dgm:presLayoutVars>
          <dgm:bulletEnabled val="1"/>
        </dgm:presLayoutVars>
      </dgm:prSet>
      <dgm:spPr/>
    </dgm:pt>
    <dgm:pt modelId="{480EE3E3-1417-4D8D-84A7-2B26E047148E}" type="pres">
      <dgm:prSet presAssocID="{7E956CE2-4776-4690-8067-2BE56A2DC1F2}" presName="sibTrans" presStyleLbl="sibTrans1D1" presStyleIdx="1" presStyleCnt="4"/>
      <dgm:spPr/>
    </dgm:pt>
    <dgm:pt modelId="{AEBA0741-747B-4E91-B77F-EE15F2A8410D}" type="pres">
      <dgm:prSet presAssocID="{7E956CE2-4776-4690-8067-2BE56A2DC1F2}" presName="connectorText" presStyleLbl="sibTrans1D1" presStyleIdx="1" presStyleCnt="4"/>
      <dgm:spPr/>
    </dgm:pt>
    <dgm:pt modelId="{6ECC9B37-106B-40FF-94F2-6A617864D376}" type="pres">
      <dgm:prSet presAssocID="{DCC56707-94D3-442F-A3CF-B8AB49ECE1DA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A2EAD07-278F-4302-9091-037677A6D945}" type="pres">
      <dgm:prSet presAssocID="{5B63F517-781B-4AA1-99BD-0E3EAE4828BA}" presName="sibTrans" presStyleLbl="sibTrans1D1" presStyleIdx="2" presStyleCnt="4"/>
      <dgm:spPr/>
    </dgm:pt>
    <dgm:pt modelId="{B3A7214A-4F56-4C94-B8B5-AAC6377742E2}" type="pres">
      <dgm:prSet presAssocID="{5B63F517-781B-4AA1-99BD-0E3EAE4828BA}" presName="connectorText" presStyleLbl="sibTrans1D1" presStyleIdx="2" presStyleCnt="4"/>
      <dgm:spPr/>
    </dgm:pt>
    <dgm:pt modelId="{9007BAB2-2958-4825-8C85-A2A659CA1A56}" type="pres">
      <dgm:prSet presAssocID="{0134B9D1-627D-444B-A45A-82542F1DB528}" presName="node" presStyleLbl="node1" presStyleIdx="3" presStyleCnt="5" custScaleY="15579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7D73670-3BB2-47A9-9307-79AF87D5D756}" type="pres">
      <dgm:prSet presAssocID="{DE1B6508-0836-4421-8624-DCD28310AC69}" presName="sibTrans" presStyleLbl="sibTrans1D1" presStyleIdx="3" presStyleCnt="4"/>
      <dgm:spPr/>
    </dgm:pt>
    <dgm:pt modelId="{153AEA37-BCD9-4B86-AE9F-5EFCD85EC11C}" type="pres">
      <dgm:prSet presAssocID="{DE1B6508-0836-4421-8624-DCD28310AC69}" presName="connectorText" presStyleLbl="sibTrans1D1" presStyleIdx="3" presStyleCnt="4"/>
      <dgm:spPr/>
    </dgm:pt>
    <dgm:pt modelId="{9184C23A-B798-4CB7-AD20-1DB1F7253945}" type="pres">
      <dgm:prSet presAssocID="{06333945-3BC3-4ADF-AB60-58BE5756553F}" presName="node" presStyleLbl="node1" presStyleIdx="4" presStyleCnt="5" custScaleX="237722" custScaleY="16678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9BB8BEC-12A1-4886-AB67-E270BCC6E2EE}" type="presOf" srcId="{0134B9D1-627D-444B-A45A-82542F1DB528}" destId="{9007BAB2-2958-4825-8C85-A2A659CA1A56}" srcOrd="0" destOrd="0" presId="urn:microsoft.com/office/officeart/2005/8/layout/bProcess3"/>
    <dgm:cxn modelId="{9CEA1C47-CFFA-4103-91C9-731308A94DF8}" srcId="{B59DD6B0-6F8D-4A12-B407-279A31EE21DE}" destId="{40CDAAAC-1FFC-4127-AB84-564232168B66}" srcOrd="1" destOrd="0" parTransId="{4DA733B4-0519-4D55-84AD-8B04C25F509D}" sibTransId="{7E956CE2-4776-4690-8067-2BE56A2DC1F2}"/>
    <dgm:cxn modelId="{ADECB6FC-4CFC-4C17-87AE-6F208FF1FBAE}" type="presOf" srcId="{7E956CE2-4776-4690-8067-2BE56A2DC1F2}" destId="{AEBA0741-747B-4E91-B77F-EE15F2A8410D}" srcOrd="1" destOrd="0" presId="urn:microsoft.com/office/officeart/2005/8/layout/bProcess3"/>
    <dgm:cxn modelId="{767E963F-1E85-4031-9BC6-34B0FC2A573A}" type="presOf" srcId="{54541C05-5B39-4DCA-8FBB-57ADC5DF03D5}" destId="{B3DA7409-BC65-45ED-8C7E-31B7FEFF6E15}" srcOrd="0" destOrd="0" presId="urn:microsoft.com/office/officeart/2005/8/layout/bProcess3"/>
    <dgm:cxn modelId="{0254C705-8C03-4C61-A3A4-AFF821901462}" type="presOf" srcId="{B59DD6B0-6F8D-4A12-B407-279A31EE21DE}" destId="{99091A6B-ECBA-4D97-9810-84677E9C9722}" srcOrd="0" destOrd="0" presId="urn:microsoft.com/office/officeart/2005/8/layout/bProcess3"/>
    <dgm:cxn modelId="{AFF93798-AC11-4ED1-B3D2-79ACF951BC65}" srcId="{B59DD6B0-6F8D-4A12-B407-279A31EE21DE}" destId="{DCC56707-94D3-442F-A3CF-B8AB49ECE1DA}" srcOrd="2" destOrd="0" parTransId="{6B820516-D80D-4646-908D-99203707371D}" sibTransId="{5B63F517-781B-4AA1-99BD-0E3EAE4828BA}"/>
    <dgm:cxn modelId="{4051F0DC-7D61-4745-B13B-2661FFFD7E82}" type="presOf" srcId="{06333945-3BC3-4ADF-AB60-58BE5756553F}" destId="{9184C23A-B798-4CB7-AD20-1DB1F7253945}" srcOrd="0" destOrd="0" presId="urn:microsoft.com/office/officeart/2005/8/layout/bProcess3"/>
    <dgm:cxn modelId="{55930681-BD48-46FF-B878-A5B3E97340F0}" srcId="{B59DD6B0-6F8D-4A12-B407-279A31EE21DE}" destId="{06333945-3BC3-4ADF-AB60-58BE5756553F}" srcOrd="4" destOrd="0" parTransId="{42CE4D3C-D099-46FD-9656-DA706FC4105B}" sibTransId="{E561F3EE-0E89-4657-BBF0-DDE1FFA16643}"/>
    <dgm:cxn modelId="{12F755D4-B0CD-45F4-BC66-0CEA7BFF16AD}" type="presOf" srcId="{DCC56707-94D3-442F-A3CF-B8AB49ECE1DA}" destId="{6ECC9B37-106B-40FF-94F2-6A617864D376}" srcOrd="0" destOrd="0" presId="urn:microsoft.com/office/officeart/2005/8/layout/bProcess3"/>
    <dgm:cxn modelId="{788B2E32-5126-4CAE-BEA4-541870AE0760}" type="presOf" srcId="{7E956CE2-4776-4690-8067-2BE56A2DC1F2}" destId="{480EE3E3-1417-4D8D-84A7-2B26E047148E}" srcOrd="0" destOrd="0" presId="urn:microsoft.com/office/officeart/2005/8/layout/bProcess3"/>
    <dgm:cxn modelId="{97E3CC86-4EC1-4465-B197-2253DBF07B58}" type="presOf" srcId="{5B63F517-781B-4AA1-99BD-0E3EAE4828BA}" destId="{B3A7214A-4F56-4C94-B8B5-AAC6377742E2}" srcOrd="1" destOrd="0" presId="urn:microsoft.com/office/officeart/2005/8/layout/bProcess3"/>
    <dgm:cxn modelId="{5B696AF8-6FEB-431E-9A50-F512CC102673}" srcId="{B59DD6B0-6F8D-4A12-B407-279A31EE21DE}" destId="{49E3DEE2-A943-4595-B3F6-7B52E2A3C3EB}" srcOrd="0" destOrd="0" parTransId="{7837454B-E210-40E6-957D-8ED98C5F9734}" sibTransId="{54541C05-5B39-4DCA-8FBB-57ADC5DF03D5}"/>
    <dgm:cxn modelId="{4FD748A7-E571-4C75-A677-7DD03B8B3E1E}" type="presOf" srcId="{5B63F517-781B-4AA1-99BD-0E3EAE4828BA}" destId="{6A2EAD07-278F-4302-9091-037677A6D945}" srcOrd="0" destOrd="0" presId="urn:microsoft.com/office/officeart/2005/8/layout/bProcess3"/>
    <dgm:cxn modelId="{8D79F081-0B5E-405D-B18D-B468796DC0D8}" type="presOf" srcId="{54541C05-5B39-4DCA-8FBB-57ADC5DF03D5}" destId="{8468506D-0F81-4748-B424-382C5E4415CD}" srcOrd="1" destOrd="0" presId="urn:microsoft.com/office/officeart/2005/8/layout/bProcess3"/>
    <dgm:cxn modelId="{25DBEAB8-D6D0-4E80-859A-6F867DFB50B6}" type="presOf" srcId="{40CDAAAC-1FFC-4127-AB84-564232168B66}" destId="{0444712F-1B14-4172-BE41-02F4F35AA248}" srcOrd="0" destOrd="0" presId="urn:microsoft.com/office/officeart/2005/8/layout/bProcess3"/>
    <dgm:cxn modelId="{04CBB661-6CC4-4527-85A4-28B01F0164E3}" type="presOf" srcId="{DE1B6508-0836-4421-8624-DCD28310AC69}" destId="{37D73670-3BB2-47A9-9307-79AF87D5D756}" srcOrd="0" destOrd="0" presId="urn:microsoft.com/office/officeart/2005/8/layout/bProcess3"/>
    <dgm:cxn modelId="{018A13B5-1122-44A3-BA12-B1C6DAE2424D}" srcId="{B59DD6B0-6F8D-4A12-B407-279A31EE21DE}" destId="{0134B9D1-627D-444B-A45A-82542F1DB528}" srcOrd="3" destOrd="0" parTransId="{BF50BEDA-4845-4ABB-A135-74F98DBE2F86}" sibTransId="{DE1B6508-0836-4421-8624-DCD28310AC69}"/>
    <dgm:cxn modelId="{59461AE1-D187-4E8D-A33A-773AAF7AF2F1}" type="presOf" srcId="{DE1B6508-0836-4421-8624-DCD28310AC69}" destId="{153AEA37-BCD9-4B86-AE9F-5EFCD85EC11C}" srcOrd="1" destOrd="0" presId="urn:microsoft.com/office/officeart/2005/8/layout/bProcess3"/>
    <dgm:cxn modelId="{1F3CABB1-02D6-49D1-963A-B44E1EE033C4}" type="presOf" srcId="{49E3DEE2-A943-4595-B3F6-7B52E2A3C3EB}" destId="{6C728630-9D01-4FE6-BD33-10EEA4C1EB01}" srcOrd="0" destOrd="0" presId="urn:microsoft.com/office/officeart/2005/8/layout/bProcess3"/>
    <dgm:cxn modelId="{5124D437-37CD-4F98-A4B1-797579F5BC0E}" type="presParOf" srcId="{99091A6B-ECBA-4D97-9810-84677E9C9722}" destId="{6C728630-9D01-4FE6-BD33-10EEA4C1EB01}" srcOrd="0" destOrd="0" presId="urn:microsoft.com/office/officeart/2005/8/layout/bProcess3"/>
    <dgm:cxn modelId="{375713B4-EF33-45AA-A9BE-468BCE1B7BED}" type="presParOf" srcId="{99091A6B-ECBA-4D97-9810-84677E9C9722}" destId="{B3DA7409-BC65-45ED-8C7E-31B7FEFF6E15}" srcOrd="1" destOrd="0" presId="urn:microsoft.com/office/officeart/2005/8/layout/bProcess3"/>
    <dgm:cxn modelId="{17322A66-BFC1-4E85-A44F-E021824AD698}" type="presParOf" srcId="{B3DA7409-BC65-45ED-8C7E-31B7FEFF6E15}" destId="{8468506D-0F81-4748-B424-382C5E4415CD}" srcOrd="0" destOrd="0" presId="urn:microsoft.com/office/officeart/2005/8/layout/bProcess3"/>
    <dgm:cxn modelId="{3177A440-0F7B-40E9-9744-31AD78419165}" type="presParOf" srcId="{99091A6B-ECBA-4D97-9810-84677E9C9722}" destId="{0444712F-1B14-4172-BE41-02F4F35AA248}" srcOrd="2" destOrd="0" presId="urn:microsoft.com/office/officeart/2005/8/layout/bProcess3"/>
    <dgm:cxn modelId="{A9A8D101-9246-43D3-9C12-9C3C9013B791}" type="presParOf" srcId="{99091A6B-ECBA-4D97-9810-84677E9C9722}" destId="{480EE3E3-1417-4D8D-84A7-2B26E047148E}" srcOrd="3" destOrd="0" presId="urn:microsoft.com/office/officeart/2005/8/layout/bProcess3"/>
    <dgm:cxn modelId="{13853961-A50D-40B6-8A7F-7D0C1458B41E}" type="presParOf" srcId="{480EE3E3-1417-4D8D-84A7-2B26E047148E}" destId="{AEBA0741-747B-4E91-B77F-EE15F2A8410D}" srcOrd="0" destOrd="0" presId="urn:microsoft.com/office/officeart/2005/8/layout/bProcess3"/>
    <dgm:cxn modelId="{445873ED-4D3B-429F-AEFC-36C7DC092131}" type="presParOf" srcId="{99091A6B-ECBA-4D97-9810-84677E9C9722}" destId="{6ECC9B37-106B-40FF-94F2-6A617864D376}" srcOrd="4" destOrd="0" presId="urn:microsoft.com/office/officeart/2005/8/layout/bProcess3"/>
    <dgm:cxn modelId="{33958F4B-985D-45B2-979C-6B41A42C6AE3}" type="presParOf" srcId="{99091A6B-ECBA-4D97-9810-84677E9C9722}" destId="{6A2EAD07-278F-4302-9091-037677A6D945}" srcOrd="5" destOrd="0" presId="urn:microsoft.com/office/officeart/2005/8/layout/bProcess3"/>
    <dgm:cxn modelId="{C39AE0BE-0B6A-4204-9349-D1DD99AEBC91}" type="presParOf" srcId="{6A2EAD07-278F-4302-9091-037677A6D945}" destId="{B3A7214A-4F56-4C94-B8B5-AAC6377742E2}" srcOrd="0" destOrd="0" presId="urn:microsoft.com/office/officeart/2005/8/layout/bProcess3"/>
    <dgm:cxn modelId="{07ED11E2-8BF7-451C-AFC8-DB4701DF29C8}" type="presParOf" srcId="{99091A6B-ECBA-4D97-9810-84677E9C9722}" destId="{9007BAB2-2958-4825-8C85-A2A659CA1A56}" srcOrd="6" destOrd="0" presId="urn:microsoft.com/office/officeart/2005/8/layout/bProcess3"/>
    <dgm:cxn modelId="{005A1BD1-50DF-4F82-8241-D0C4552B02A9}" type="presParOf" srcId="{99091A6B-ECBA-4D97-9810-84677E9C9722}" destId="{37D73670-3BB2-47A9-9307-79AF87D5D756}" srcOrd="7" destOrd="0" presId="urn:microsoft.com/office/officeart/2005/8/layout/bProcess3"/>
    <dgm:cxn modelId="{426C78AD-0BD5-492F-BA01-3E02210B93EB}" type="presParOf" srcId="{37D73670-3BB2-47A9-9307-79AF87D5D756}" destId="{153AEA37-BCD9-4B86-AE9F-5EFCD85EC11C}" srcOrd="0" destOrd="0" presId="urn:microsoft.com/office/officeart/2005/8/layout/bProcess3"/>
    <dgm:cxn modelId="{CB3809C7-75DE-4251-82CA-E314EC7BD4E7}" type="presParOf" srcId="{99091A6B-ECBA-4D97-9810-84677E9C9722}" destId="{9184C23A-B798-4CB7-AD20-1DB1F7253945}" srcOrd="8" destOrd="0" presId="urn:microsoft.com/office/officeart/2005/8/layout/bProcess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3DA7409-BC65-45ED-8C7E-31B7FEFF6E15}">
      <dsp:nvSpPr>
        <dsp:cNvPr id="0" name=""/>
        <dsp:cNvSpPr/>
      </dsp:nvSpPr>
      <dsp:spPr>
        <a:xfrm>
          <a:off x="2347325" y="991218"/>
          <a:ext cx="507464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07464" y="45720"/>
              </a:lnTo>
            </a:path>
          </a:pathLst>
        </a:custGeom>
        <a:noFill/>
        <a:ln w="9525" cap="flat" cmpd="sng" algn="ctr">
          <a:solidFill>
            <a:schemeClr val="tx1"/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2587605" y="1034245"/>
        <a:ext cx="26903" cy="5385"/>
      </dsp:txXfrm>
    </dsp:sp>
    <dsp:sp modelId="{6C728630-9D01-4FE6-BD33-10EEA4C1EB01}">
      <dsp:nvSpPr>
        <dsp:cNvPr id="0" name=""/>
        <dsp:cNvSpPr/>
      </dsp:nvSpPr>
      <dsp:spPr>
        <a:xfrm>
          <a:off x="9712" y="335114"/>
          <a:ext cx="2339412" cy="1403647"/>
        </a:xfrm>
        <a:prstGeom prst="rect">
          <a:avLst/>
        </a:prstGeom>
        <a:solidFill>
          <a:srgbClr val="92D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New World  Foods </a:t>
          </a:r>
          <a:endParaRPr lang="en-US" sz="1800" kern="1200" dirty="0"/>
        </a:p>
      </dsp:txBody>
      <dsp:txXfrm>
        <a:off x="9712" y="335114"/>
        <a:ext cx="2339412" cy="1403647"/>
      </dsp:txXfrm>
    </dsp:sp>
    <dsp:sp modelId="{480EE3E3-1417-4D8D-84A7-2B26E047148E}">
      <dsp:nvSpPr>
        <dsp:cNvPr id="0" name=""/>
        <dsp:cNvSpPr/>
      </dsp:nvSpPr>
      <dsp:spPr>
        <a:xfrm>
          <a:off x="5224801" y="991218"/>
          <a:ext cx="507464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07464" y="45720"/>
              </a:lnTo>
            </a:path>
          </a:pathLst>
        </a:custGeom>
        <a:noFill/>
        <a:ln w="9525" cap="flat" cmpd="sng" algn="ctr">
          <a:solidFill>
            <a:schemeClr val="tx1"/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5465082" y="1034245"/>
        <a:ext cx="26903" cy="5385"/>
      </dsp:txXfrm>
    </dsp:sp>
    <dsp:sp modelId="{0444712F-1B14-4172-BE41-02F4F35AA248}">
      <dsp:nvSpPr>
        <dsp:cNvPr id="0" name=""/>
        <dsp:cNvSpPr/>
      </dsp:nvSpPr>
      <dsp:spPr>
        <a:xfrm>
          <a:off x="2887189" y="335114"/>
          <a:ext cx="2339412" cy="1403647"/>
        </a:xfrm>
        <a:prstGeom prst="rect">
          <a:avLst/>
        </a:prstGeom>
        <a:solidFill>
          <a:srgbClr val="00B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Population 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Increase</a:t>
          </a:r>
          <a:endParaRPr lang="en-US" sz="1800" kern="1200" dirty="0"/>
        </a:p>
      </dsp:txBody>
      <dsp:txXfrm>
        <a:off x="2887189" y="335114"/>
        <a:ext cx="2339412" cy="1403647"/>
      </dsp:txXfrm>
    </dsp:sp>
    <dsp:sp modelId="{6A2EAD07-278F-4302-9091-037677A6D945}">
      <dsp:nvSpPr>
        <dsp:cNvPr id="0" name=""/>
        <dsp:cNvSpPr/>
      </dsp:nvSpPr>
      <dsp:spPr>
        <a:xfrm>
          <a:off x="1179418" y="1736961"/>
          <a:ext cx="5754953" cy="584616"/>
        </a:xfrm>
        <a:custGeom>
          <a:avLst/>
          <a:gdLst/>
          <a:ahLst/>
          <a:cxnLst/>
          <a:rect l="0" t="0" r="0" b="0"/>
          <a:pathLst>
            <a:path>
              <a:moveTo>
                <a:pt x="5754953" y="0"/>
              </a:moveTo>
              <a:lnTo>
                <a:pt x="5754953" y="309408"/>
              </a:lnTo>
              <a:lnTo>
                <a:pt x="0" y="309408"/>
              </a:lnTo>
              <a:lnTo>
                <a:pt x="0" y="584616"/>
              </a:lnTo>
            </a:path>
          </a:pathLst>
        </a:custGeom>
        <a:noFill/>
        <a:ln w="9525" cap="flat" cmpd="sng" algn="ctr">
          <a:solidFill>
            <a:schemeClr val="tx1"/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3912202" y="2026576"/>
        <a:ext cx="289387" cy="5385"/>
      </dsp:txXfrm>
    </dsp:sp>
    <dsp:sp modelId="{6ECC9B37-106B-40FF-94F2-6A617864D376}">
      <dsp:nvSpPr>
        <dsp:cNvPr id="0" name=""/>
        <dsp:cNvSpPr/>
      </dsp:nvSpPr>
      <dsp:spPr>
        <a:xfrm>
          <a:off x="5764666" y="335114"/>
          <a:ext cx="2339412" cy="1403647"/>
        </a:xfrm>
        <a:prstGeom prst="rect">
          <a:avLst/>
        </a:prstGeom>
        <a:solidFill>
          <a:srgbClr val="FF5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Rising Food Demand &amp; Prices</a:t>
          </a:r>
          <a:endParaRPr lang="en-US" sz="1800" kern="1200" dirty="0"/>
        </a:p>
      </dsp:txBody>
      <dsp:txXfrm>
        <a:off x="5764666" y="335114"/>
        <a:ext cx="2339412" cy="1403647"/>
      </dsp:txXfrm>
    </dsp:sp>
    <dsp:sp modelId="{37D73670-3BB2-47A9-9307-79AF87D5D756}">
      <dsp:nvSpPr>
        <dsp:cNvPr id="0" name=""/>
        <dsp:cNvSpPr/>
      </dsp:nvSpPr>
      <dsp:spPr>
        <a:xfrm>
          <a:off x="2347325" y="3401636"/>
          <a:ext cx="507464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07464" y="45720"/>
              </a:lnTo>
            </a:path>
          </a:pathLst>
        </a:custGeom>
        <a:noFill/>
        <a:ln w="9525" cap="flat" cmpd="sng" algn="ctr">
          <a:solidFill>
            <a:schemeClr val="tx1"/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2587605" y="3444663"/>
        <a:ext cx="26903" cy="5385"/>
      </dsp:txXfrm>
    </dsp:sp>
    <dsp:sp modelId="{9007BAB2-2958-4825-8C85-A2A659CA1A56}">
      <dsp:nvSpPr>
        <dsp:cNvPr id="0" name=""/>
        <dsp:cNvSpPr/>
      </dsp:nvSpPr>
      <dsp:spPr>
        <a:xfrm>
          <a:off x="9712" y="2353977"/>
          <a:ext cx="2339412" cy="2186756"/>
        </a:xfrm>
        <a:prstGeom prst="rect">
          <a:avLst/>
        </a:prstGeom>
        <a:solidFill>
          <a:srgbClr val="FF964F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Marginal land used = </a:t>
          </a:r>
          <a:r>
            <a:rPr lang="en-US" sz="1800" kern="1200" dirty="0" smtClean="0">
              <a:latin typeface="Arial" panose="020B0604020202020204" pitchFamily="34" charset="0"/>
              <a:cs typeface="Arial" panose="020B0604020202020204" pitchFamily="34" charset="0"/>
            </a:rPr>
            <a:t>↑ Food </a:t>
          </a:r>
          <a:r>
            <a:rPr lang="en-US" sz="1800" kern="1200" dirty="0" smtClean="0"/>
            <a:t>Production Cost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+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Influx of New World Gold/Silver</a:t>
          </a:r>
          <a:endParaRPr lang="en-US" sz="1800" kern="1200" dirty="0"/>
        </a:p>
      </dsp:txBody>
      <dsp:txXfrm>
        <a:off x="9712" y="2353977"/>
        <a:ext cx="2339412" cy="2186756"/>
      </dsp:txXfrm>
    </dsp:sp>
    <dsp:sp modelId="{9184C23A-B798-4CB7-AD20-1DB1F7253945}">
      <dsp:nvSpPr>
        <dsp:cNvPr id="0" name=""/>
        <dsp:cNvSpPr/>
      </dsp:nvSpPr>
      <dsp:spPr>
        <a:xfrm>
          <a:off x="2887189" y="2276826"/>
          <a:ext cx="5561297" cy="2341059"/>
        </a:xfrm>
        <a:prstGeom prst="rect">
          <a:avLst/>
        </a:prstGeom>
        <a:solidFill>
          <a:srgbClr val="FF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6032" tIns="256032" rIns="256032" bIns="256032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kern="1200" dirty="0" smtClean="0"/>
            <a:t>Inflation!</a:t>
          </a:r>
        </a:p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kern="1200" dirty="0" smtClean="0"/>
            <a:t>16</a:t>
          </a:r>
          <a:r>
            <a:rPr lang="en-US" sz="3600" kern="1200" baseline="30000" dirty="0" smtClean="0"/>
            <a:t>th</a:t>
          </a:r>
          <a:r>
            <a:rPr lang="en-US" sz="3600" kern="1200" dirty="0" smtClean="0"/>
            <a:t> c. Price Revolution is the rise in prices due to this process</a:t>
          </a:r>
          <a:endParaRPr lang="en-US" sz="3600" kern="1200" dirty="0"/>
        </a:p>
      </dsp:txBody>
      <dsp:txXfrm>
        <a:off x="2887189" y="2276826"/>
        <a:ext cx="5561297" cy="234105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bProcess3">
  <dgm:title val=""/>
  <dgm:desc val=""/>
  <dgm:catLst>
    <dgm:cat type="process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FFCC"/>
            </a:gs>
            <a:gs pos="100000">
              <a:srgbClr val="FFCC99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8" descr="conquistador"/>
          <p:cNvPicPr>
            <a:picLocks noChangeAspect="1" noChangeArrowheads="1"/>
          </p:cNvPicPr>
          <p:nvPr userDrawn="1"/>
        </p:nvPicPr>
        <p:blipFill>
          <a:blip r:embed="rId13">
            <a:lum bright="34000" contrast="-64000"/>
          </a:blip>
          <a:srcRect/>
          <a:stretch>
            <a:fillRect/>
          </a:stretch>
        </p:blipFill>
        <p:spPr bwMode="auto">
          <a:xfrm>
            <a:off x="0" y="0"/>
            <a:ext cx="17478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3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5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worldsquash.org/images/squash/africa.gif" TargetMode="External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File:Strawberry_Cheese_Pie.jpg" TargetMode="External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gif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0.jpe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Box 2"/>
          <p:cNvSpPr txBox="1">
            <a:spLocks noChangeArrowheads="1"/>
          </p:cNvSpPr>
          <p:nvPr/>
        </p:nvSpPr>
        <p:spPr bwMode="auto">
          <a:xfrm>
            <a:off x="1828800" y="4648200"/>
            <a:ext cx="6858000" cy="1524000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ffectLst>
            <a:outerShdw dist="35921" dir="2700000" algn="ctr" rotWithShape="0">
              <a:schemeClr val="accent2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 b="1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By:  Ms. Susan M. Pojer</a:t>
            </a:r>
            <a:br>
              <a:rPr lang="en-US" sz="2400" b="1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</a:br>
            <a:r>
              <a:rPr lang="en-US" sz="2400" b="1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Horace Greeley HS   Chappaqua, NY</a:t>
            </a:r>
          </a:p>
          <a:p>
            <a:pPr algn="ctr">
              <a:spcBef>
                <a:spcPct val="50000"/>
              </a:spcBef>
              <a:defRPr/>
            </a:pPr>
            <a:r>
              <a:rPr lang="en-US" b="1" dirty="0">
                <a:solidFill>
                  <a:srgbClr val="FF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Edited &amp; Adapted by R. Kolodinski - Glendale HS  Glendale, CA</a:t>
            </a:r>
          </a:p>
        </p:txBody>
      </p:sp>
      <p:sp>
        <p:nvSpPr>
          <p:cNvPr id="17411" name="WordArt 3"/>
          <p:cNvSpPr>
            <a:spLocks noChangeArrowheads="1" noChangeShapeType="1" noTextEdit="1"/>
          </p:cNvSpPr>
          <p:nvPr/>
        </p:nvSpPr>
        <p:spPr bwMode="auto">
          <a:xfrm>
            <a:off x="2438400" y="304800"/>
            <a:ext cx="5943600" cy="4038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FF9900"/>
                  </a:solidFill>
                  <a:round/>
                  <a:headEnd/>
                  <a:tailEnd/>
                </a:ln>
                <a:solidFill>
                  <a:schemeClr val="accent2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Bayern"/>
              </a:rPr>
              <a:t>The European</a:t>
            </a:r>
          </a:p>
          <a:p>
            <a:pPr algn="ctr"/>
            <a:r>
              <a:rPr lang="en-US" sz="3600" kern="10" dirty="0">
                <a:ln w="19050">
                  <a:solidFill>
                    <a:srgbClr val="FF9900"/>
                  </a:solidFill>
                  <a:round/>
                  <a:headEnd/>
                  <a:tailEnd/>
                </a:ln>
                <a:solidFill>
                  <a:schemeClr val="accent2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Bayern"/>
              </a:rPr>
              <a:t>Conquest</a:t>
            </a:r>
          </a:p>
          <a:p>
            <a:pPr algn="ctr"/>
            <a:r>
              <a:rPr lang="en-US" sz="3600" kern="10" dirty="0">
                <a:ln w="19050">
                  <a:solidFill>
                    <a:srgbClr val="FF9900"/>
                  </a:solidFill>
                  <a:round/>
                  <a:headEnd/>
                  <a:tailEnd/>
                </a:ln>
                <a:solidFill>
                  <a:schemeClr val="accent2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Bayern"/>
              </a:rPr>
              <a:t>of </a:t>
            </a:r>
            <a:r>
              <a:rPr lang="en-US" sz="3600" kern="10">
                <a:ln w="19050">
                  <a:solidFill>
                    <a:srgbClr val="FF9900"/>
                  </a:solidFill>
                  <a:round/>
                  <a:headEnd/>
                  <a:tailEnd/>
                </a:ln>
                <a:solidFill>
                  <a:schemeClr val="accent2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Bayern"/>
              </a:rPr>
              <a:t>the </a:t>
            </a:r>
            <a:r>
              <a:rPr lang="en-US" sz="3600" kern="10" smtClean="0">
                <a:ln w="19050">
                  <a:solidFill>
                    <a:srgbClr val="FF9900"/>
                  </a:solidFill>
                  <a:round/>
                  <a:headEnd/>
                  <a:tailEnd/>
                </a:ln>
                <a:solidFill>
                  <a:schemeClr val="accent2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Bayern"/>
              </a:rPr>
              <a:t>Globe</a:t>
            </a:r>
            <a:endParaRPr lang="en-US" sz="3600" kern="10" dirty="0">
              <a:ln w="19050">
                <a:solidFill>
                  <a:srgbClr val="FF9900"/>
                </a:solidFill>
                <a:round/>
                <a:headEnd/>
                <a:tailEnd/>
              </a:ln>
              <a:solidFill>
                <a:schemeClr val="accent2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Bayer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1000"/>
                                        <p:tgtEl>
                                          <p:spTgt spid="17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0" grpId="0" animBg="1"/>
      <p:bldP spid="17411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4" descr="Columbus Portrait"/>
          <p:cNvPicPr>
            <a:picLocks noChangeAspect="1" noChangeArrowheads="1"/>
          </p:cNvPicPr>
          <p:nvPr/>
        </p:nvPicPr>
        <p:blipFill>
          <a:blip r:embed="rId2">
            <a:lum bright="6000" contrast="6000"/>
          </a:blip>
          <a:srcRect/>
          <a:stretch>
            <a:fillRect/>
          </a:stretch>
        </p:blipFill>
        <p:spPr bwMode="auto">
          <a:xfrm>
            <a:off x="304800" y="381000"/>
            <a:ext cx="2366963" cy="2943225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</p:pic>
      <p:sp>
        <p:nvSpPr>
          <p:cNvPr id="12290" name="Text Box 2"/>
          <p:cNvSpPr txBox="1">
            <a:spLocks noChangeArrowheads="1"/>
          </p:cNvSpPr>
          <p:nvPr/>
        </p:nvSpPr>
        <p:spPr bwMode="auto">
          <a:xfrm>
            <a:off x="2057400" y="105897"/>
            <a:ext cx="624840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C24F00"/>
            </a:outerShdw>
          </a:effec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2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lackChancery" pitchFamily="2" charset="0"/>
              </a:rPr>
              <a:t>Christopher Columbus</a:t>
            </a:r>
            <a:endParaRPr lang="en-US" sz="3200" b="1" dirty="0">
              <a:solidFill>
                <a:schemeClr val="accent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lackChancery" pitchFamily="2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09364" y="1860431"/>
            <a:ext cx="4724400" cy="3306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11649" y="3629025"/>
            <a:ext cx="3962400" cy="303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Oval Callout 1"/>
          <p:cNvSpPr/>
          <p:nvPr/>
        </p:nvSpPr>
        <p:spPr>
          <a:xfrm flipH="1">
            <a:off x="3537826" y="995472"/>
            <a:ext cx="2685093" cy="1623219"/>
          </a:xfrm>
          <a:prstGeom prst="wedgeEllipseCallout">
            <a:avLst>
              <a:gd name="adj1" fmla="val -35749"/>
              <a:gd name="adj2" fmla="val 8083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4114800" y="1206916"/>
            <a:ext cx="17145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Your Majesty, I can make you rich! Give me ships!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2"/>
          <p:cNvSpPr txBox="1">
            <a:spLocks noChangeArrowheads="1"/>
          </p:cNvSpPr>
          <p:nvPr/>
        </p:nvSpPr>
        <p:spPr bwMode="auto">
          <a:xfrm>
            <a:off x="1981200" y="304800"/>
            <a:ext cx="68580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C24F00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4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lackChancery" pitchFamily="2" charset="0"/>
              </a:rPr>
              <a:t>Columbus’ Four Voyages</a:t>
            </a:r>
          </a:p>
        </p:txBody>
      </p:sp>
      <p:pic>
        <p:nvPicPr>
          <p:cNvPr id="7171" name="Picture 3" descr="Columbus in the Caribbea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971800" y="1295400"/>
            <a:ext cx="4852988" cy="5080000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9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2678634"/>
            <a:ext cx="3537479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0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76200"/>
            <a:ext cx="1857375" cy="238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57" name="Title 1"/>
          <p:cNvSpPr>
            <a:spLocks noGrp="1"/>
          </p:cNvSpPr>
          <p:nvPr>
            <p:ph type="title"/>
          </p:nvPr>
        </p:nvSpPr>
        <p:spPr bwMode="auto">
          <a:xfrm>
            <a:off x="1676400" y="274638"/>
            <a:ext cx="7010400" cy="792162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dirty="0" smtClean="0"/>
              <a:t>Treaty of </a:t>
            </a:r>
            <a:r>
              <a:rPr lang="en-US" dirty="0" smtClean="0"/>
              <a:t>Tordesillas, 1494</a:t>
            </a:r>
            <a:endParaRPr lang="en-US" dirty="0" smtClean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auto">
          <a:xfrm>
            <a:off x="2438400" y="1066800"/>
            <a:ext cx="6477000" cy="54864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z="2800" dirty="0" smtClean="0"/>
              <a:t>Spain vs. Portugal – </a:t>
            </a:r>
            <a:r>
              <a:rPr lang="en-US" sz="2800" dirty="0" smtClean="0"/>
              <a:t>Christian Economic Competition </a:t>
            </a:r>
            <a:r>
              <a:rPr lang="en-US" sz="2800" dirty="0" smtClean="0"/>
              <a:t>&gt; War?</a:t>
            </a:r>
          </a:p>
          <a:p>
            <a:pPr eaLnBrk="1" hangingPunct="1"/>
            <a:r>
              <a:rPr lang="en-US" sz="2800" b="1" dirty="0" smtClean="0"/>
              <a:t>Pope Alexander VI</a:t>
            </a:r>
          </a:p>
          <a:p>
            <a:pPr lvl="1" eaLnBrk="1" hangingPunct="1"/>
            <a:r>
              <a:rPr lang="en-US" b="1" dirty="0" smtClean="0"/>
              <a:t>Mediates, declares…</a:t>
            </a:r>
            <a:endParaRPr lang="en-US" b="1" dirty="0" smtClean="0"/>
          </a:p>
          <a:p>
            <a:pPr lvl="1" eaLnBrk="1" hangingPunct="1"/>
            <a:r>
              <a:rPr lang="en-US" b="1" dirty="0" smtClean="0"/>
              <a:t>1493 </a:t>
            </a:r>
            <a:r>
              <a:rPr lang="en-US" b="1" dirty="0" smtClean="0"/>
              <a:t>Demarcation Line</a:t>
            </a:r>
            <a:endParaRPr lang="en-US" b="1" dirty="0" smtClean="0"/>
          </a:p>
          <a:p>
            <a:pPr lvl="1" eaLnBrk="1" hangingPunct="1"/>
            <a:r>
              <a:rPr lang="en-US" b="1" dirty="0" smtClean="0"/>
              <a:t>Portugal disputes, renegotiates</a:t>
            </a:r>
          </a:p>
          <a:p>
            <a:pPr lvl="1" eaLnBrk="1" hangingPunct="1"/>
            <a:r>
              <a:rPr lang="en-US" b="1" dirty="0" smtClean="0"/>
              <a:t>New</a:t>
            </a:r>
            <a:r>
              <a:rPr lang="en-US" b="1" dirty="0" smtClean="0"/>
              <a:t> 1494 treaty </a:t>
            </a:r>
            <a:r>
              <a:rPr lang="en-US" b="1" dirty="0" smtClean="0"/>
              <a:t>Line of Demarcation moved</a:t>
            </a:r>
            <a:endParaRPr lang="en-US" b="1" dirty="0" smtClean="0"/>
          </a:p>
          <a:p>
            <a:pPr lvl="1" eaLnBrk="1" hangingPunct="1"/>
            <a:r>
              <a:rPr lang="en-US" b="1" dirty="0" smtClean="0"/>
              <a:t>Alexander VI denies, approved 1507 by Julius II</a:t>
            </a:r>
            <a:endParaRPr lang="en-US" b="1" dirty="0" smtClean="0"/>
          </a:p>
          <a:p>
            <a:pPr eaLnBrk="1" hangingPunct="1"/>
            <a:r>
              <a:rPr lang="en-US" sz="2800" dirty="0" smtClean="0"/>
              <a:t>War </a:t>
            </a:r>
            <a:r>
              <a:rPr lang="en-US" sz="2800" dirty="0" smtClean="0"/>
              <a:t>Avoided… Impact</a:t>
            </a:r>
            <a:r>
              <a:rPr lang="en-US" sz="2800" dirty="0" smtClean="0"/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mrelpers.weebly.com/uploads/1/7/7/5/1775459/1865693.jpg?33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1828800"/>
            <a:ext cx="5467871" cy="403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71800" y="274638"/>
            <a:ext cx="5715000" cy="1554162"/>
          </a:xfrm>
        </p:spPr>
        <p:txBody>
          <a:bodyPr/>
          <a:lstStyle/>
          <a:p>
            <a:r>
              <a:rPr lang="en-US" dirty="0" smtClean="0"/>
              <a:t>Treaty of Tordesillas 1493-94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609600"/>
            <a:ext cx="4267200" cy="6248400"/>
          </a:xfrm>
        </p:spPr>
        <p:txBody>
          <a:bodyPr/>
          <a:lstStyle/>
          <a:p>
            <a:r>
              <a:rPr lang="en-US" b="1" dirty="0" smtClean="0">
                <a:solidFill>
                  <a:srgbClr val="008000"/>
                </a:solidFill>
              </a:rPr>
              <a:t>Divides </a:t>
            </a:r>
            <a:r>
              <a:rPr lang="en-US" b="1" dirty="0" smtClean="0">
                <a:solidFill>
                  <a:srgbClr val="008000"/>
                </a:solidFill>
              </a:rPr>
              <a:t>non-Christian New </a:t>
            </a:r>
            <a:r>
              <a:rPr lang="en-US" b="1" dirty="0" smtClean="0">
                <a:solidFill>
                  <a:srgbClr val="008000"/>
                </a:solidFill>
              </a:rPr>
              <a:t>World between Spain (</a:t>
            </a:r>
            <a:r>
              <a:rPr lang="en-US" b="1" dirty="0" smtClean="0">
                <a:solidFill>
                  <a:srgbClr val="008000"/>
                </a:solidFill>
              </a:rPr>
              <a:t>west) &amp; </a:t>
            </a:r>
            <a:r>
              <a:rPr lang="en-US" b="1" dirty="0" smtClean="0">
                <a:solidFill>
                  <a:srgbClr val="008000"/>
                </a:solidFill>
              </a:rPr>
              <a:t>Portugal (</a:t>
            </a:r>
            <a:r>
              <a:rPr lang="en-US" b="1" dirty="0" smtClean="0">
                <a:solidFill>
                  <a:srgbClr val="008000"/>
                </a:solidFill>
              </a:rPr>
              <a:t>east)</a:t>
            </a:r>
            <a:endParaRPr lang="en-US" b="1" dirty="0" smtClean="0">
              <a:solidFill>
                <a:srgbClr val="008000"/>
              </a:solidFill>
            </a:endParaRPr>
          </a:p>
          <a:p>
            <a:r>
              <a:rPr lang="en-US" b="1" dirty="0" smtClean="0">
                <a:solidFill>
                  <a:srgbClr val="963D00"/>
                </a:solidFill>
              </a:rPr>
              <a:t>What about the natives?</a:t>
            </a:r>
          </a:p>
          <a:p>
            <a:r>
              <a:rPr lang="en-US" b="1" dirty="0" smtClean="0">
                <a:solidFill>
                  <a:srgbClr val="C00000"/>
                </a:solidFill>
              </a:rPr>
              <a:t>What about the other Europeans?</a:t>
            </a:r>
          </a:p>
          <a:p>
            <a:r>
              <a:rPr lang="en-US" b="1" dirty="0" smtClean="0"/>
              <a:t>Short  / Long Term Impact</a:t>
            </a:r>
            <a:r>
              <a:rPr lang="en-US" b="1" dirty="0" smtClean="0"/>
              <a:t>?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296829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ext Box 2"/>
          <p:cNvSpPr txBox="1">
            <a:spLocks noChangeArrowheads="1"/>
          </p:cNvSpPr>
          <p:nvPr/>
        </p:nvSpPr>
        <p:spPr bwMode="auto">
          <a:xfrm>
            <a:off x="1828800" y="76200"/>
            <a:ext cx="7315200" cy="671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C24F00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8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lackChancery" pitchFamily="2" charset="0"/>
              </a:rPr>
              <a:t>Other European </a:t>
            </a:r>
            <a:r>
              <a:rPr lang="en-US" sz="3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lackChancery" pitchFamily="2" charset="0"/>
              </a:rPr>
              <a:t>Explorations</a:t>
            </a:r>
          </a:p>
        </p:txBody>
      </p:sp>
      <p:pic>
        <p:nvPicPr>
          <p:cNvPr id="21506" name="Picture 5" descr="Map-EuropeanExplorationsInTheAmericas"/>
          <p:cNvPicPr>
            <a:picLocks noChangeAspect="1" noChangeArrowheads="1"/>
          </p:cNvPicPr>
          <p:nvPr/>
        </p:nvPicPr>
        <p:blipFill>
          <a:blip r:embed="rId2">
            <a:lum bright="-6000" contrast="12000"/>
          </a:blip>
          <a:srcRect/>
          <a:stretch>
            <a:fillRect/>
          </a:stretch>
        </p:blipFill>
        <p:spPr bwMode="auto">
          <a:xfrm>
            <a:off x="2057400" y="838200"/>
            <a:ext cx="6629400" cy="5029200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</p:pic>
      <p:sp>
        <p:nvSpPr>
          <p:cNvPr id="31750" name="Text Box 6"/>
          <p:cNvSpPr txBox="1">
            <a:spLocks noChangeArrowheads="1"/>
          </p:cNvSpPr>
          <p:nvPr/>
        </p:nvSpPr>
        <p:spPr bwMode="auto">
          <a:xfrm>
            <a:off x="186519" y="5637101"/>
            <a:ext cx="6781800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accent2"/>
            </a:outerShdw>
          </a:effec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600" b="1" dirty="0" smtClean="0">
                <a:solidFill>
                  <a:srgbClr val="C24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Seeking </a:t>
            </a:r>
            <a:r>
              <a:rPr lang="en-US" sz="2600" b="1" dirty="0">
                <a:solidFill>
                  <a:srgbClr val="C24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“El Dorado” </a:t>
            </a:r>
            <a:r>
              <a:rPr lang="en-US" sz="2600" b="1" dirty="0" smtClean="0">
                <a:solidFill>
                  <a:srgbClr val="C24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the city of gold and the legendary NW Passage to China</a:t>
            </a:r>
            <a:endParaRPr lang="en-US" sz="2600" b="1" dirty="0">
              <a:solidFill>
                <a:srgbClr val="C24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6200" y="1676400"/>
            <a:ext cx="2057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Why can’t we get over here?</a:t>
            </a:r>
            <a:endParaRPr lang="en-US" dirty="0"/>
          </a:p>
        </p:txBody>
      </p:sp>
      <p:sp>
        <p:nvSpPr>
          <p:cNvPr id="3" name="Left Arrow 2"/>
          <p:cNvSpPr/>
          <p:nvPr/>
        </p:nvSpPr>
        <p:spPr>
          <a:xfrm>
            <a:off x="228600" y="2514600"/>
            <a:ext cx="1981200" cy="1677473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599941" y="3160931"/>
            <a:ext cx="1524000" cy="369332"/>
          </a:xfrm>
          <a:prstGeom prst="rect">
            <a:avLst/>
          </a:prstGeom>
          <a:solidFill>
            <a:srgbClr val="FF5050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On to China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17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5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2"/>
          <p:cNvSpPr txBox="1">
            <a:spLocks noChangeArrowheads="1"/>
          </p:cNvSpPr>
          <p:nvPr/>
        </p:nvSpPr>
        <p:spPr bwMode="auto">
          <a:xfrm>
            <a:off x="304800" y="76200"/>
            <a:ext cx="8534400" cy="18466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C24F00"/>
            </a:outerShdw>
          </a:effec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lackChancery" pitchFamily="2" charset="0"/>
              </a:rPr>
              <a:t>Ferdinand Magellan &amp; the First Circumnavigation of the </a:t>
            </a:r>
            <a:r>
              <a:rPr lang="en-US" sz="38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lackChancery" pitchFamily="2" charset="0"/>
              </a:rPr>
              <a:t>World (1519-22)</a:t>
            </a:r>
            <a:endParaRPr lang="en-US" sz="2600" b="1" dirty="0">
              <a:solidFill>
                <a:schemeClr val="accent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lackChancery" pitchFamily="2" charset="0"/>
            </a:endParaRPr>
          </a:p>
        </p:txBody>
      </p:sp>
      <p:pic>
        <p:nvPicPr>
          <p:cNvPr id="20482" name="Picture 3"/>
          <p:cNvPicPr>
            <a:picLocks noChangeAspect="1" noChangeArrowheads="1"/>
          </p:cNvPicPr>
          <p:nvPr/>
        </p:nvPicPr>
        <p:blipFill>
          <a:blip r:embed="rId2">
            <a:lum contrast="12000"/>
          </a:blip>
          <a:srcRect/>
          <a:stretch>
            <a:fillRect/>
          </a:stretch>
        </p:blipFill>
        <p:spPr bwMode="auto">
          <a:xfrm>
            <a:off x="1524000" y="1922859"/>
            <a:ext cx="6324600" cy="4743450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ericrossacademic.files.wordpress.com/2015/10/05-portuguese-world-158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81000"/>
            <a:ext cx="8730283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3535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/>
          <a:lstStyle/>
          <a:p>
            <a:r>
              <a:rPr lang="en-US" dirty="0" smtClean="0"/>
              <a:t>Portugal’s Maritime “Empire”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66800"/>
            <a:ext cx="4695044" cy="5638800"/>
          </a:xfrm>
        </p:spPr>
        <p:txBody>
          <a:bodyPr/>
          <a:lstStyle/>
          <a:p>
            <a:r>
              <a:rPr lang="en-US" sz="2800" b="1" dirty="0" smtClean="0"/>
              <a:t>Began importing African slaves mid-1400s</a:t>
            </a:r>
          </a:p>
          <a:p>
            <a:r>
              <a:rPr lang="en-US" sz="2800" b="1" dirty="0"/>
              <a:t>1</a:t>
            </a:r>
            <a:r>
              <a:rPr lang="en-US" sz="2800" b="1" baseline="30000" dirty="0"/>
              <a:t>st</a:t>
            </a:r>
            <a:r>
              <a:rPr lang="en-US" sz="2800" b="1" dirty="0"/>
              <a:t> </a:t>
            </a:r>
            <a:r>
              <a:rPr lang="en-US" sz="2800" b="1" dirty="0" smtClean="0"/>
              <a:t>Europeans to Africa &amp; Asia</a:t>
            </a:r>
          </a:p>
          <a:p>
            <a:r>
              <a:rPr lang="en-US" sz="2800" b="1" dirty="0" smtClean="0"/>
              <a:t>Supplant Arabs in Indian Ocean trade</a:t>
            </a:r>
            <a:endParaRPr lang="en-US" sz="2800" b="1" dirty="0"/>
          </a:p>
          <a:p>
            <a:r>
              <a:rPr lang="en-US" sz="2800" b="1" dirty="0" smtClean="0"/>
              <a:t>Establish trading posts along coasts: West Africa, East Africa, India, Spice Islands, China, Japan</a:t>
            </a:r>
          </a:p>
          <a:p>
            <a:r>
              <a:rPr lang="en-US" sz="2800" b="1" dirty="0" smtClean="0"/>
              <a:t>Lose Empire… why?</a:t>
            </a:r>
          </a:p>
        </p:txBody>
      </p:sp>
      <p:pic>
        <p:nvPicPr>
          <p:cNvPr id="1028" name="Picture 4" descr="https://2.bp.blogspot.com/-_PcYUp-S4xY/VZxXiubVq0I/AAAAAAAASEc/vXtwDZ0uQO4/s1600/partidavascogama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3644" y="1219200"/>
            <a:ext cx="4123116" cy="2194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upload.wikimedia.org/wikipedia/commons/0/06/Namban-0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5002" y="3505200"/>
            <a:ext cx="3520440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9656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www.zum.de/whkmla/histatlas/spain/spcol1550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4800"/>
            <a:ext cx="8610600" cy="632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105400" y="1295400"/>
            <a:ext cx="3352800" cy="120032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Spanish Netherlands</a:t>
            </a:r>
          </a:p>
          <a:p>
            <a:pPr algn="ctr"/>
            <a:r>
              <a:rPr lang="en-US" dirty="0" smtClean="0"/>
              <a:t>Naples &amp; Sicily</a:t>
            </a:r>
          </a:p>
          <a:p>
            <a:pPr algn="ctr"/>
            <a:r>
              <a:rPr lang="en-US" dirty="0" smtClean="0"/>
              <a:t>Philippines</a:t>
            </a:r>
          </a:p>
          <a:p>
            <a:pPr algn="ctr"/>
            <a:r>
              <a:rPr lang="en-US" dirty="0" smtClean="0"/>
              <a:t>New World</a:t>
            </a:r>
            <a:endParaRPr lang="en-US" dirty="0"/>
          </a:p>
        </p:txBody>
      </p:sp>
      <p:cxnSp>
        <p:nvCxnSpPr>
          <p:cNvPr id="5" name="Straight Arrow Connector 4"/>
          <p:cNvCxnSpPr/>
          <p:nvPr/>
        </p:nvCxnSpPr>
        <p:spPr>
          <a:xfrm flipH="1">
            <a:off x="4114800" y="1447800"/>
            <a:ext cx="1524000" cy="3810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H="1">
            <a:off x="4343400" y="1828800"/>
            <a:ext cx="1676400" cy="4572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U-Turn Arrow 10"/>
          <p:cNvSpPr/>
          <p:nvPr/>
        </p:nvSpPr>
        <p:spPr>
          <a:xfrm rot="5400000">
            <a:off x="7248525" y="2124075"/>
            <a:ext cx="1600200" cy="1314450"/>
          </a:xfrm>
          <a:prstGeom prst="uturnArrow">
            <a:avLst>
              <a:gd name="adj1" fmla="val 8099"/>
              <a:gd name="adj2" fmla="val 25000"/>
              <a:gd name="adj3" fmla="val 25000"/>
              <a:gd name="adj4" fmla="val 43750"/>
              <a:gd name="adj5" fmla="val 75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 flipH="1">
            <a:off x="2286000" y="2286000"/>
            <a:ext cx="3886200" cy="1066800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3429000" y="5562600"/>
            <a:ext cx="2895600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How does this happen?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517698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Image result for mesoamerica 1400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1672" y="883304"/>
            <a:ext cx="3877056" cy="4846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274638"/>
            <a:ext cx="7315200" cy="792162"/>
          </a:xfrm>
        </p:spPr>
        <p:txBody>
          <a:bodyPr/>
          <a:lstStyle/>
          <a:p>
            <a:r>
              <a:rPr lang="en-US" sz="4000" dirty="0" smtClean="0"/>
              <a:t>Pre-Columbian Mesoamerica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648194"/>
            <a:ext cx="4191000" cy="5059363"/>
          </a:xfrm>
        </p:spPr>
        <p:txBody>
          <a:bodyPr/>
          <a:lstStyle/>
          <a:p>
            <a:r>
              <a:rPr lang="en-US" dirty="0" smtClean="0"/>
              <a:t>Olmec: </a:t>
            </a:r>
          </a:p>
          <a:p>
            <a:pPr lvl="1"/>
            <a:r>
              <a:rPr lang="en-US" dirty="0" smtClean="0"/>
              <a:t>1200-400 BCE</a:t>
            </a:r>
          </a:p>
          <a:p>
            <a:r>
              <a:rPr lang="en-US" dirty="0" smtClean="0"/>
              <a:t>Maya: </a:t>
            </a:r>
          </a:p>
          <a:p>
            <a:pPr lvl="1"/>
            <a:r>
              <a:rPr lang="en-US" dirty="0" smtClean="0"/>
              <a:t>1800 BCE-900 CE</a:t>
            </a:r>
          </a:p>
          <a:p>
            <a:r>
              <a:rPr lang="en-US" dirty="0" smtClean="0"/>
              <a:t>Aztec: </a:t>
            </a:r>
          </a:p>
          <a:p>
            <a:pPr lvl="1"/>
            <a:r>
              <a:rPr lang="en-US" dirty="0"/>
              <a:t>1</a:t>
            </a:r>
            <a:r>
              <a:rPr lang="en-US" dirty="0" smtClean="0"/>
              <a:t>100s -1525 CE</a:t>
            </a:r>
          </a:p>
          <a:p>
            <a:r>
              <a:rPr lang="en-US" dirty="0" smtClean="0"/>
              <a:t>Inca: </a:t>
            </a:r>
          </a:p>
          <a:p>
            <a:pPr lvl="1"/>
            <a:r>
              <a:rPr lang="en-US" dirty="0" smtClean="0"/>
              <a:t>1100s – 1572CE</a:t>
            </a:r>
            <a:endParaRPr lang="en-US" dirty="0"/>
          </a:p>
        </p:txBody>
      </p:sp>
      <p:pic>
        <p:nvPicPr>
          <p:cNvPr id="4100" name="Picture 4" descr="Image result for mesoamerica 1400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24277"/>
            <a:ext cx="1196089" cy="1423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Image result for mesoamerica 1400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939647"/>
            <a:ext cx="2169144" cy="2103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Image result for mesoamerica cities temple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6539" y="3279168"/>
            <a:ext cx="2973153" cy="1978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Image result for incacities temple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9739" y="4977310"/>
            <a:ext cx="2692981" cy="1795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7238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itle 1"/>
          <p:cNvSpPr>
            <a:spLocks noGrp="1"/>
          </p:cNvSpPr>
          <p:nvPr>
            <p:ph type="title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mtClean="0"/>
              <a:t>Renaissance Trade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auto">
          <a:xfrm>
            <a:off x="457200" y="1143000"/>
            <a:ext cx="8229600" cy="10668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z="2800" smtClean="0"/>
              <a:t>Who controlled trade in Renaissance Europe?</a:t>
            </a:r>
          </a:p>
          <a:p>
            <a:pPr eaLnBrk="1" hangingPunct="1"/>
            <a:r>
              <a:rPr lang="en-US" sz="2800" smtClean="0"/>
              <a:t>Which cities appear to have key locations?</a:t>
            </a:r>
          </a:p>
        </p:txBody>
      </p:sp>
      <p:pic>
        <p:nvPicPr>
          <p:cNvPr id="14339" name="Picture 2" descr="C:\Documents and Settings\Administrator\My Documents\AP Euro\Pics Scans\Ren Trade Rtes Map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52600" y="2209800"/>
            <a:ext cx="7162800" cy="4214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304800" y="2648724"/>
            <a:ext cx="2133600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</a:rPr>
              <a:t>Which group controlled the Middle East, North Africa,&amp; Spain? </a:t>
            </a:r>
            <a:endParaRPr lang="en-US" sz="2400" b="1" dirty="0" smtClean="0">
              <a:solidFill>
                <a:srgbClr val="002060"/>
              </a:solidFill>
            </a:endParaRPr>
          </a:p>
          <a:p>
            <a:r>
              <a:rPr lang="en-US" sz="2400" b="1" dirty="0" smtClean="0">
                <a:solidFill>
                  <a:srgbClr val="FF0000"/>
                </a:solidFill>
              </a:rPr>
              <a:t>Why was this considered a problem?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4341" name="TextBox 5"/>
          <p:cNvSpPr txBox="1">
            <a:spLocks noChangeArrowheads="1"/>
          </p:cNvSpPr>
          <p:nvPr/>
        </p:nvSpPr>
        <p:spPr bwMode="auto">
          <a:xfrm>
            <a:off x="7620000" y="5562600"/>
            <a:ext cx="1295400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800"/>
              <a:t>Middle East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578221" y="5100056"/>
            <a:ext cx="16894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Ottoman Turks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Who were the “Conquistadors?”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143000"/>
            <a:ext cx="8686800" cy="5410200"/>
          </a:xfrm>
        </p:spPr>
        <p:txBody>
          <a:bodyPr/>
          <a:lstStyle/>
          <a:p>
            <a:r>
              <a:rPr lang="en-US" b="1" dirty="0" smtClean="0"/>
              <a:t>Usually 2</a:t>
            </a:r>
            <a:r>
              <a:rPr lang="en-US" b="1" baseline="30000" dirty="0" smtClean="0"/>
              <a:t>nd</a:t>
            </a:r>
            <a:r>
              <a:rPr lang="en-US" b="1" dirty="0" smtClean="0"/>
              <a:t> or younger sons, had nothing to lose…</a:t>
            </a:r>
          </a:p>
          <a:p>
            <a:r>
              <a:rPr lang="en-US" b="1" u="sng" dirty="0" smtClean="0">
                <a:solidFill>
                  <a:srgbClr val="FF0000"/>
                </a:solidFill>
              </a:rPr>
              <a:t>Primogeniture laws </a:t>
            </a:r>
            <a:r>
              <a:rPr lang="en-US" b="1" dirty="0" smtClean="0"/>
              <a:t>gave family inheritance to eldest son…</a:t>
            </a:r>
          </a:p>
          <a:p>
            <a:r>
              <a:rPr lang="en-US" b="1" dirty="0" smtClean="0"/>
              <a:t>Why not GO and make my own fortune?</a:t>
            </a:r>
          </a:p>
          <a:p>
            <a:r>
              <a:rPr lang="en-US" b="1" dirty="0" smtClean="0">
                <a:solidFill>
                  <a:srgbClr val="008000"/>
                </a:solidFill>
              </a:rPr>
              <a:t>They went for GOD, GOLD &amp; GLORY… (the Three </a:t>
            </a:r>
            <a:r>
              <a:rPr lang="en-US" b="1" dirty="0" err="1" smtClean="0">
                <a:solidFill>
                  <a:srgbClr val="008000"/>
                </a:solidFill>
              </a:rPr>
              <a:t>Gs</a:t>
            </a:r>
            <a:r>
              <a:rPr lang="en-US" b="1" dirty="0" smtClean="0">
                <a:solidFill>
                  <a:srgbClr val="008000"/>
                </a:solidFill>
              </a:rPr>
              <a:t>)</a:t>
            </a:r>
          </a:p>
          <a:p>
            <a:r>
              <a:rPr lang="en-US" b="1" dirty="0" smtClean="0"/>
              <a:t>Priests came too, no women or families… How does this impact development in Spanish America?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917039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2"/>
          <p:cNvSpPr txBox="1">
            <a:spLocks noChangeArrowheads="1"/>
          </p:cNvSpPr>
          <p:nvPr/>
        </p:nvSpPr>
        <p:spPr bwMode="auto">
          <a:xfrm>
            <a:off x="965041" y="5834561"/>
            <a:ext cx="304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accent2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 b="1" dirty="0">
                <a:solidFill>
                  <a:srgbClr val="C24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lackChancery" pitchFamily="2" charset="0"/>
              </a:rPr>
              <a:t>H</a:t>
            </a:r>
            <a:r>
              <a:rPr lang="en-US" sz="2400" b="1" dirty="0" smtClean="0">
                <a:solidFill>
                  <a:srgbClr val="C24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lackChancery" pitchFamily="2" charset="0"/>
              </a:rPr>
              <a:t>ernando </a:t>
            </a:r>
            <a:r>
              <a:rPr lang="en-US" sz="2400" b="1" dirty="0">
                <a:solidFill>
                  <a:srgbClr val="C24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lackChancery" pitchFamily="2" charset="0"/>
              </a:rPr>
              <a:t>Cortes</a:t>
            </a:r>
          </a:p>
        </p:txBody>
      </p:sp>
      <p:pic>
        <p:nvPicPr>
          <p:cNvPr id="5123" name="Picture 3" descr="Hernán Corté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36608" y="1387475"/>
            <a:ext cx="2979737" cy="4267200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</p:pic>
      <p:pic>
        <p:nvPicPr>
          <p:cNvPr id="5124" name="Picture 4" descr="Portrait of an Aztec Ki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67401" y="1419319"/>
            <a:ext cx="2804318" cy="4673285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</p:pic>
      <p:sp>
        <p:nvSpPr>
          <p:cNvPr id="5125" name="Text Box 5"/>
          <p:cNvSpPr txBox="1">
            <a:spLocks noChangeArrowheads="1"/>
          </p:cNvSpPr>
          <p:nvPr/>
        </p:nvSpPr>
        <p:spPr bwMode="auto">
          <a:xfrm>
            <a:off x="1905000" y="76200"/>
            <a:ext cx="7086600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C24F00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4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lackChancery" pitchFamily="2" charset="0"/>
              </a:rPr>
              <a:t>The First Spanish Conquests:</a:t>
            </a:r>
            <a:br>
              <a:rPr lang="en-US" sz="4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lackChancery" pitchFamily="2" charset="0"/>
              </a:rPr>
            </a:br>
            <a:r>
              <a:rPr lang="en-US" sz="4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lackChancery" pitchFamily="2" charset="0"/>
              </a:rPr>
              <a:t>The Aztecs</a:t>
            </a:r>
          </a:p>
        </p:txBody>
      </p:sp>
      <p:sp>
        <p:nvSpPr>
          <p:cNvPr id="5126" name="Text Box 6"/>
          <p:cNvSpPr txBox="1">
            <a:spLocks noChangeArrowheads="1"/>
          </p:cNvSpPr>
          <p:nvPr/>
        </p:nvSpPr>
        <p:spPr bwMode="auto">
          <a:xfrm>
            <a:off x="5867400" y="6034088"/>
            <a:ext cx="304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accent2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 b="1" dirty="0">
                <a:solidFill>
                  <a:srgbClr val="C24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lackChancery" pitchFamily="2" charset="0"/>
              </a:rPr>
              <a:t>Montezuma II</a:t>
            </a:r>
          </a:p>
        </p:txBody>
      </p:sp>
      <p:sp>
        <p:nvSpPr>
          <p:cNvPr id="5127" name="Text Box 7"/>
          <p:cNvSpPr txBox="1">
            <a:spLocks noChangeArrowheads="1"/>
          </p:cNvSpPr>
          <p:nvPr/>
        </p:nvSpPr>
        <p:spPr bwMode="auto">
          <a:xfrm>
            <a:off x="4644219" y="3221120"/>
            <a:ext cx="8382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C24F00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2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lackChancery" pitchFamily="2" charset="0"/>
              </a:rPr>
              <a:t>vs.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7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7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2" grpId="0"/>
      <p:bldP spid="5126" grpId="0"/>
      <p:bldP spid="512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itle 1"/>
          <p:cNvSpPr>
            <a:spLocks noGrp="1"/>
          </p:cNvSpPr>
          <p:nvPr>
            <p:ph type="title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en-US" dirty="0" smtClean="0"/>
              <a:t>Tenochtitlan: Amazing!</a:t>
            </a:r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77000" y="228600"/>
            <a:ext cx="2447925" cy="200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" y="1066801"/>
            <a:ext cx="3817109" cy="3733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ight Arrow 8"/>
          <p:cNvSpPr/>
          <p:nvPr/>
        </p:nvSpPr>
        <p:spPr>
          <a:xfrm rot="20684339">
            <a:off x="4161665" y="1339016"/>
            <a:ext cx="3098556" cy="40130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81600" y="3733800"/>
            <a:ext cx="3962400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3969509" y="2438400"/>
            <a:ext cx="49554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Major metropolis</a:t>
            </a:r>
          </a:p>
          <a:p>
            <a:r>
              <a:rPr lang="en-US" sz="2400" b="1" dirty="0" smtClean="0"/>
              <a:t>Bigger than any European city</a:t>
            </a:r>
          </a:p>
          <a:p>
            <a:r>
              <a:rPr lang="en-US" sz="2400" b="1" dirty="0" smtClean="0"/>
              <a:t>Protected by water &amp; causeways</a:t>
            </a:r>
            <a:endParaRPr lang="en-US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2"/>
          <p:cNvSpPr txBox="1">
            <a:spLocks noChangeArrowheads="1"/>
          </p:cNvSpPr>
          <p:nvPr/>
        </p:nvSpPr>
        <p:spPr bwMode="auto">
          <a:xfrm>
            <a:off x="2057400" y="152400"/>
            <a:ext cx="68580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C24F00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4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lackChancery" pitchFamily="2" charset="0"/>
              </a:rPr>
              <a:t>The Death of Montezuma II</a:t>
            </a:r>
          </a:p>
        </p:txBody>
      </p:sp>
      <p:pic>
        <p:nvPicPr>
          <p:cNvPr id="3079" name="Picture 7" descr="Spaniards Took Shelter"/>
          <p:cNvPicPr>
            <a:picLocks noChangeAspect="1" noChangeArrowheads="1"/>
          </p:cNvPicPr>
          <p:nvPr/>
        </p:nvPicPr>
        <p:blipFill>
          <a:blip r:embed="rId2">
            <a:lum contrast="6000"/>
          </a:blip>
          <a:srcRect/>
          <a:stretch>
            <a:fillRect/>
          </a:stretch>
        </p:blipFill>
        <p:spPr bwMode="auto">
          <a:xfrm>
            <a:off x="304800" y="990600"/>
            <a:ext cx="2706687" cy="2895600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</p:pic>
      <p:pic>
        <p:nvPicPr>
          <p:cNvPr id="3077" name="Picture 5" descr="Montezuma is Put in Chains"/>
          <p:cNvPicPr>
            <a:picLocks noChangeAspect="1" noChangeArrowheads="1"/>
          </p:cNvPicPr>
          <p:nvPr/>
        </p:nvPicPr>
        <p:blipFill>
          <a:blip r:embed="rId3">
            <a:lum contrast="6000"/>
          </a:blip>
          <a:srcRect l="2559" t="2325"/>
          <a:stretch>
            <a:fillRect/>
          </a:stretch>
        </p:blipFill>
        <p:spPr bwMode="auto">
          <a:xfrm>
            <a:off x="3266364" y="990600"/>
            <a:ext cx="2901950" cy="3200400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</p:pic>
      <p:pic>
        <p:nvPicPr>
          <p:cNvPr id="3080" name="Picture 8" descr="The Death of Montezuma"/>
          <p:cNvPicPr>
            <a:picLocks noChangeAspect="1" noChangeArrowheads="1"/>
          </p:cNvPicPr>
          <p:nvPr/>
        </p:nvPicPr>
        <p:blipFill>
          <a:blip r:embed="rId4">
            <a:lum contrast="6000"/>
          </a:blip>
          <a:srcRect/>
          <a:stretch>
            <a:fillRect/>
          </a:stretch>
        </p:blipFill>
        <p:spPr bwMode="auto">
          <a:xfrm>
            <a:off x="6390209" y="1066800"/>
            <a:ext cx="2395537" cy="3886200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</p:pic>
      <p:pic>
        <p:nvPicPr>
          <p:cNvPr id="11266" name="Picture 2" descr="Image result for smallpox aztec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031824"/>
            <a:ext cx="3462762" cy="256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3"/>
          <p:cNvPicPr>
            <a:picLocks noChangeAspect="1" noChangeArrowheads="1"/>
          </p:cNvPicPr>
          <p:nvPr/>
        </p:nvPicPr>
        <p:blipFill>
          <a:blip r:embed="rId2">
            <a:lum bright="-6000" contrast="6000"/>
          </a:blip>
          <a:srcRect/>
          <a:stretch>
            <a:fillRect/>
          </a:stretch>
        </p:blipFill>
        <p:spPr bwMode="auto">
          <a:xfrm>
            <a:off x="1905000" y="1905000"/>
            <a:ext cx="6172200" cy="4629150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</p:pic>
      <p:sp>
        <p:nvSpPr>
          <p:cNvPr id="14342" name="Text Box 6"/>
          <p:cNvSpPr txBox="1">
            <a:spLocks noChangeArrowheads="1"/>
          </p:cNvSpPr>
          <p:nvPr/>
        </p:nvSpPr>
        <p:spPr bwMode="auto">
          <a:xfrm>
            <a:off x="228600" y="228600"/>
            <a:ext cx="8763000" cy="1446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C24F00"/>
            </a:outerShdw>
          </a:effec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44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lackChancery" pitchFamily="2" charset="0"/>
              </a:rPr>
              <a:t>Mexico Surrenders to Cortes after Siege of Tenochtitlan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554162"/>
          </a:xfrm>
        </p:spPr>
        <p:txBody>
          <a:bodyPr/>
          <a:lstStyle/>
          <a:p>
            <a:r>
              <a:rPr lang="en-US" dirty="0" smtClean="0"/>
              <a:t>How can so few Spaniards conquer the Aztec Empire?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00200"/>
            <a:ext cx="8686800" cy="4953000"/>
          </a:xfrm>
        </p:spPr>
        <p:txBody>
          <a:bodyPr/>
          <a:lstStyle/>
          <a:p>
            <a:r>
              <a:rPr lang="en-US" b="1" dirty="0" smtClean="0">
                <a:solidFill>
                  <a:srgbClr val="C00000"/>
                </a:solidFill>
              </a:rPr>
              <a:t>Cortes burns his ships on coast, failure is NOT an option! Keep rigging &amp; equipment</a:t>
            </a:r>
          </a:p>
          <a:p>
            <a:r>
              <a:rPr lang="en-US" b="1" dirty="0" smtClean="0">
                <a:solidFill>
                  <a:srgbClr val="963D00"/>
                </a:solidFill>
              </a:rPr>
              <a:t>Native girl </a:t>
            </a:r>
            <a:r>
              <a:rPr lang="en-US" b="1" dirty="0" err="1" smtClean="0">
                <a:solidFill>
                  <a:srgbClr val="963D00"/>
                </a:solidFill>
              </a:rPr>
              <a:t>Malinche</a:t>
            </a:r>
            <a:r>
              <a:rPr lang="en-US" b="1" dirty="0" smtClean="0">
                <a:solidFill>
                  <a:srgbClr val="963D00"/>
                </a:solidFill>
              </a:rPr>
              <a:t> translates through a marooned Spanish sailor / deserter</a:t>
            </a:r>
          </a:p>
          <a:p>
            <a:r>
              <a:rPr lang="en-US" b="1" dirty="0" smtClean="0">
                <a:solidFill>
                  <a:srgbClr val="C00000"/>
                </a:solidFill>
              </a:rPr>
              <a:t>Cortes got co-operation from other groups under Aztec domination</a:t>
            </a:r>
          </a:p>
          <a:p>
            <a:r>
              <a:rPr lang="en-US" b="1" dirty="0" smtClean="0"/>
              <a:t>Disease! Smallpox kills millions</a:t>
            </a:r>
          </a:p>
          <a:p>
            <a:r>
              <a:rPr lang="en-US" b="1" dirty="0" smtClean="0">
                <a:solidFill>
                  <a:srgbClr val="C00000"/>
                </a:solidFill>
              </a:rPr>
              <a:t>Tech Advantage: armor, weapons, horses</a:t>
            </a:r>
          </a:p>
          <a:p>
            <a:r>
              <a:rPr lang="en-US" b="1" dirty="0" smtClean="0">
                <a:solidFill>
                  <a:srgbClr val="C00000"/>
                </a:solidFill>
              </a:rPr>
              <a:t>Aztec prophecy lead to internal doubt  </a:t>
            </a:r>
            <a:endParaRPr lang="en-US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9740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2"/>
          <p:cNvSpPr txBox="1">
            <a:spLocks noChangeArrowheads="1"/>
          </p:cNvSpPr>
          <p:nvPr/>
        </p:nvSpPr>
        <p:spPr bwMode="auto">
          <a:xfrm>
            <a:off x="152400" y="4859269"/>
            <a:ext cx="20574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accent2"/>
            </a:outerShdw>
          </a:effec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000" b="1" dirty="0">
                <a:solidFill>
                  <a:srgbClr val="C24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lackChancery" pitchFamily="2" charset="0"/>
              </a:rPr>
              <a:t>Francisco </a:t>
            </a:r>
            <a:br>
              <a:rPr lang="en-US" sz="3000" b="1" dirty="0">
                <a:solidFill>
                  <a:srgbClr val="C24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lackChancery" pitchFamily="2" charset="0"/>
              </a:rPr>
            </a:br>
            <a:r>
              <a:rPr lang="en-US" sz="3000" b="1" dirty="0">
                <a:solidFill>
                  <a:srgbClr val="C24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lackChancery" pitchFamily="2" charset="0"/>
              </a:rPr>
              <a:t>Pizarro</a:t>
            </a:r>
          </a:p>
        </p:txBody>
      </p:sp>
      <p:sp>
        <p:nvSpPr>
          <p:cNvPr id="6149" name="Text Box 5"/>
          <p:cNvSpPr txBox="1">
            <a:spLocks noChangeArrowheads="1"/>
          </p:cNvSpPr>
          <p:nvPr/>
        </p:nvSpPr>
        <p:spPr bwMode="auto">
          <a:xfrm>
            <a:off x="228600" y="288925"/>
            <a:ext cx="88392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C24F00"/>
            </a:outerShdw>
          </a:effec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40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lackChancery" pitchFamily="2" charset="0"/>
              </a:rPr>
              <a:t>Spanish </a:t>
            </a:r>
            <a:r>
              <a:rPr lang="en-US" sz="4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lackChancery" pitchFamily="2" charset="0"/>
              </a:rPr>
              <a:t>Conquest </a:t>
            </a:r>
            <a:r>
              <a:rPr lang="en-US" sz="40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lackChancery" pitchFamily="2" charset="0"/>
              </a:rPr>
              <a:t>of The </a:t>
            </a:r>
            <a:r>
              <a:rPr lang="en-US" sz="4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lackChancery" pitchFamily="2" charset="0"/>
              </a:rPr>
              <a:t>Incas</a:t>
            </a:r>
          </a:p>
        </p:txBody>
      </p:sp>
      <p:sp>
        <p:nvSpPr>
          <p:cNvPr id="6150" name="Text Box 6"/>
          <p:cNvSpPr txBox="1">
            <a:spLocks noChangeArrowheads="1"/>
          </p:cNvSpPr>
          <p:nvPr/>
        </p:nvSpPr>
        <p:spPr bwMode="auto">
          <a:xfrm>
            <a:off x="2819780" y="4865895"/>
            <a:ext cx="236220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accent2"/>
            </a:outerShdw>
          </a:effec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000" b="1" dirty="0">
                <a:solidFill>
                  <a:srgbClr val="C24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lackChancery" pitchFamily="2" charset="0"/>
              </a:rPr>
              <a:t>Atahualpa</a:t>
            </a:r>
          </a:p>
        </p:txBody>
      </p:sp>
      <p:sp>
        <p:nvSpPr>
          <p:cNvPr id="6151" name="Text Box 7"/>
          <p:cNvSpPr txBox="1">
            <a:spLocks noChangeArrowheads="1"/>
          </p:cNvSpPr>
          <p:nvPr/>
        </p:nvSpPr>
        <p:spPr bwMode="auto">
          <a:xfrm>
            <a:off x="2209800" y="1470025"/>
            <a:ext cx="8382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963D00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6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lackChancery" pitchFamily="2" charset="0"/>
              </a:rPr>
              <a:t>vs.</a:t>
            </a:r>
          </a:p>
        </p:txBody>
      </p:sp>
      <p:pic>
        <p:nvPicPr>
          <p:cNvPr id="6158" name="Picture 14" descr="atahualpa"/>
          <p:cNvPicPr>
            <a:picLocks noChangeAspect="1" noChangeArrowheads="1"/>
          </p:cNvPicPr>
          <p:nvPr/>
        </p:nvPicPr>
        <p:blipFill>
          <a:blip r:embed="rId2">
            <a:lum contrast="6000"/>
          </a:blip>
          <a:srcRect/>
          <a:stretch>
            <a:fillRect/>
          </a:stretch>
        </p:blipFill>
        <p:spPr bwMode="auto">
          <a:xfrm>
            <a:off x="3038061" y="1025525"/>
            <a:ext cx="1925638" cy="37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9" name="Picture 15" descr="Pizarro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" y="1006475"/>
            <a:ext cx="190500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Image result for inca conquest pizarr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980" y="1790699"/>
            <a:ext cx="3773398" cy="4937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" dur="1000"/>
                                        <p:tgtEl>
                                          <p:spTgt spid="6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6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1" dur="1000"/>
                                        <p:tgtEl>
                                          <p:spTgt spid="6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6" grpId="0"/>
      <p:bldP spid="6150" grpId="0"/>
      <p:bldP spid="6151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s3.amazonaws.com/engrade-myfiles/4044351216888022/francisco_pizarro_next_to_inca_emperor_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2722" y="2286000"/>
            <a:ext cx="4114800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does Pizarro conquer the Inca in Peru?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676400"/>
            <a:ext cx="5715000" cy="4724400"/>
          </a:xfrm>
        </p:spPr>
        <p:txBody>
          <a:bodyPr/>
          <a:lstStyle/>
          <a:p>
            <a:r>
              <a:rPr lang="en-US" b="1" dirty="0" smtClean="0"/>
              <a:t>Weapons </a:t>
            </a:r>
            <a:r>
              <a:rPr lang="en-US" b="1" dirty="0" smtClean="0"/>
              <a:t>Advantage + disease help but…</a:t>
            </a:r>
          </a:p>
          <a:p>
            <a:r>
              <a:rPr lang="en-US" b="1" dirty="0" smtClean="0"/>
              <a:t>Trickery… Captured leader &amp; held for ransom… got the ransom, killed him anyway</a:t>
            </a:r>
          </a:p>
          <a:p>
            <a:r>
              <a:rPr lang="en-US" b="1" dirty="0" smtClean="0"/>
              <a:t>Inca: no leader, no army, no problem for the Spanish 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424049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itle 1"/>
          <p:cNvSpPr>
            <a:spLocks noGrp="1"/>
          </p:cNvSpPr>
          <p:nvPr>
            <p:ph type="title"/>
          </p:nvPr>
        </p:nvSpPr>
        <p:spPr bwMode="auto">
          <a:xfrm>
            <a:off x="5029200" y="274638"/>
            <a:ext cx="3657600" cy="1401762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mtClean="0"/>
              <a:t>Spanish Empire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auto">
          <a:xfrm>
            <a:off x="5334000" y="1905000"/>
            <a:ext cx="3352800" cy="4221163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z="4000" b="1" dirty="0" smtClean="0"/>
              <a:t>New Spain</a:t>
            </a:r>
          </a:p>
          <a:p>
            <a:pPr eaLnBrk="1" hangingPunct="1"/>
            <a:r>
              <a:rPr lang="en-US" sz="4000" b="1" dirty="0" smtClean="0"/>
              <a:t>New Granada</a:t>
            </a:r>
          </a:p>
          <a:p>
            <a:pPr eaLnBrk="1" hangingPunct="1"/>
            <a:r>
              <a:rPr lang="en-US" sz="4000" b="1" dirty="0" smtClean="0"/>
              <a:t>Peru</a:t>
            </a:r>
          </a:p>
          <a:p>
            <a:pPr eaLnBrk="1" hangingPunct="1"/>
            <a:r>
              <a:rPr lang="en-US" sz="4000" b="1" dirty="0" smtClean="0"/>
              <a:t>La Plata</a:t>
            </a:r>
          </a:p>
        </p:txBody>
      </p:sp>
      <p:pic>
        <p:nvPicPr>
          <p:cNvPr id="3072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3400" y="609600"/>
            <a:ext cx="4495800" cy="590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4" name="Straight Arrow Connector 3"/>
          <p:cNvCxnSpPr/>
          <p:nvPr/>
        </p:nvCxnSpPr>
        <p:spPr>
          <a:xfrm flipH="1">
            <a:off x="2590800" y="2286000"/>
            <a:ext cx="2895600" cy="3810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 flipH="1">
            <a:off x="4267200" y="2971800"/>
            <a:ext cx="1219200" cy="5334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H="1">
            <a:off x="3581400" y="4343400"/>
            <a:ext cx="1905000" cy="1524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>
            <a:off x="4267200" y="5029200"/>
            <a:ext cx="1219200" cy="6858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8" name="Picture 8" descr="Image result for encomienda syste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3903487"/>
            <a:ext cx="3719056" cy="2926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Image result for encomienda syste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357187"/>
            <a:ext cx="3733800" cy="2486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5181600" cy="1325562"/>
          </a:xfrm>
        </p:spPr>
        <p:txBody>
          <a:bodyPr/>
          <a:lstStyle/>
          <a:p>
            <a:r>
              <a:rPr lang="en-US" sz="4000" b="1" dirty="0" smtClean="0"/>
              <a:t>Encomienda System Established</a:t>
            </a:r>
            <a:endParaRPr lang="en-US" sz="4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00199"/>
            <a:ext cx="6019800" cy="5229367"/>
          </a:xfrm>
        </p:spPr>
        <p:txBody>
          <a:bodyPr/>
          <a:lstStyle/>
          <a:p>
            <a:r>
              <a:rPr lang="en-US" b="1" dirty="0" smtClean="0"/>
              <a:t>Spanish Land Grants: </a:t>
            </a:r>
          </a:p>
          <a:p>
            <a:pPr lvl="1"/>
            <a:r>
              <a:rPr lang="en-US" b="1" dirty="0" smtClean="0"/>
              <a:t>Ranching, Mining, Farming</a:t>
            </a:r>
          </a:p>
          <a:p>
            <a:r>
              <a:rPr lang="en-US" b="1" dirty="0" smtClean="0">
                <a:solidFill>
                  <a:srgbClr val="C00000"/>
                </a:solidFill>
              </a:rPr>
              <a:t>Natives are “Peasant Labor”</a:t>
            </a:r>
          </a:p>
          <a:p>
            <a:r>
              <a:rPr lang="en-US" b="1" dirty="0" smtClean="0">
                <a:solidFill>
                  <a:srgbClr val="008000"/>
                </a:solidFill>
              </a:rPr>
              <a:t>Tied to land &gt;&gt; Peonage, Debt = Trapped!</a:t>
            </a:r>
          </a:p>
          <a:p>
            <a:r>
              <a:rPr lang="en-US" b="1" dirty="0" smtClean="0">
                <a:solidFill>
                  <a:srgbClr val="C00000"/>
                </a:solidFill>
              </a:rPr>
              <a:t>Work to Death, Disease, Rebellion &gt;&gt;</a:t>
            </a:r>
          </a:p>
          <a:p>
            <a:r>
              <a:rPr lang="en-US" b="1" dirty="0" smtClean="0"/>
              <a:t>Shrinking Work Force &gt;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728330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-6823" y="335106"/>
            <a:ext cx="3740624" cy="1493694"/>
          </a:xfrm>
        </p:spPr>
        <p:txBody>
          <a:bodyPr>
            <a:normAutofit fontScale="90000"/>
          </a:bodyPr>
          <a:lstStyle/>
          <a:p>
            <a:r>
              <a:rPr lang="en-US" sz="2400" b="1" i="1" dirty="0" err="1"/>
              <a:t>Americae</a:t>
            </a:r>
            <a:r>
              <a:rPr lang="en-US" sz="2400" b="1" i="1" dirty="0"/>
              <a:t> </a:t>
            </a:r>
            <a:r>
              <a:rPr lang="en-US" sz="2400" b="1" i="1" dirty="0" err="1"/>
              <a:t>sive</a:t>
            </a:r>
            <a:r>
              <a:rPr lang="en-US" sz="2400" b="1" i="1" dirty="0"/>
              <a:t> </a:t>
            </a:r>
            <a:r>
              <a:rPr lang="en-US" sz="2400" b="1" i="1" dirty="0" err="1"/>
              <a:t>quartae</a:t>
            </a:r>
            <a:r>
              <a:rPr lang="en-US" sz="2400" b="1" i="1" dirty="0"/>
              <a:t> </a:t>
            </a:r>
            <a:r>
              <a:rPr lang="en-US" sz="2400" b="1" i="1" dirty="0" err="1"/>
              <a:t>orbis</a:t>
            </a:r>
            <a:r>
              <a:rPr lang="en-US" sz="2400" b="1" i="1" dirty="0"/>
              <a:t> </a:t>
            </a:r>
            <a:r>
              <a:rPr lang="en-US" sz="2400" b="1" i="1" dirty="0" err="1"/>
              <a:t>partis</a:t>
            </a:r>
            <a:r>
              <a:rPr lang="en-US" sz="2400" b="1" i="1" dirty="0"/>
              <a:t> nova et </a:t>
            </a:r>
            <a:r>
              <a:rPr lang="en-US" sz="2400" b="1" i="1" dirty="0" err="1"/>
              <a:t>exactissima</a:t>
            </a:r>
            <a:r>
              <a:rPr lang="en-US" sz="2400" b="1" i="1" dirty="0"/>
              <a:t> </a:t>
            </a:r>
            <a:r>
              <a:rPr lang="en-US" sz="2400" b="1" i="1" dirty="0" err="1"/>
              <a:t>descriptio</a:t>
            </a:r>
            <a:r>
              <a:rPr lang="en-US" sz="2400" b="1" dirty="0"/>
              <a:t>, Diego Gutierrez 1562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14325" y="1828800"/>
            <a:ext cx="2693843" cy="4648200"/>
          </a:xfrm>
        </p:spPr>
        <p:txBody>
          <a:bodyPr>
            <a:normAutofit fontScale="70000" lnSpcReduction="20000"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Analyze &amp; list details</a:t>
            </a:r>
          </a:p>
          <a:p>
            <a:r>
              <a:rPr lang="en-US" b="1" dirty="0" smtClean="0"/>
              <a:t>Categorize the details with a partner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What was is NOT included?</a:t>
            </a:r>
          </a:p>
          <a:p>
            <a:r>
              <a:rPr lang="en-US" b="1" dirty="0" smtClean="0"/>
              <a:t>Hypothesize why Gutierrez included the specific details?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What is the purpose of the map?</a:t>
            </a:r>
          </a:p>
          <a:p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38" y="335106"/>
            <a:ext cx="9355932" cy="6309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738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 Box 2"/>
          <p:cNvSpPr txBox="1">
            <a:spLocks noChangeArrowheads="1"/>
          </p:cNvSpPr>
          <p:nvPr/>
        </p:nvSpPr>
        <p:spPr bwMode="auto">
          <a:xfrm>
            <a:off x="304800" y="89118"/>
            <a:ext cx="7848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C24F00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44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lackChancery" pitchFamily="2" charset="0"/>
              </a:rPr>
              <a:t>Trans-Atlantic Slave Trade</a:t>
            </a:r>
          </a:p>
        </p:txBody>
      </p:sp>
      <p:pic>
        <p:nvPicPr>
          <p:cNvPr id="37890" name="Picture 6" descr="Map-AtlanticSlaveTrade-4"/>
          <p:cNvPicPr>
            <a:picLocks noChangeAspect="1" noChangeArrowheads="1"/>
          </p:cNvPicPr>
          <p:nvPr/>
        </p:nvPicPr>
        <p:blipFill>
          <a:blip r:embed="rId2">
            <a:lum bright="-6000" contrast="12000"/>
          </a:blip>
          <a:srcRect/>
          <a:stretch>
            <a:fillRect/>
          </a:stretch>
        </p:blipFill>
        <p:spPr bwMode="auto">
          <a:xfrm>
            <a:off x="1828800" y="1066800"/>
            <a:ext cx="685800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3657600" y="4953000"/>
            <a:ext cx="2362200" cy="181588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Middle </a:t>
            </a:r>
            <a:r>
              <a:rPr lang="en-US" sz="2800" dirty="0" smtClean="0"/>
              <a:t>Passage = </a:t>
            </a:r>
            <a:endParaRPr lang="en-US" sz="2800" dirty="0" smtClean="0"/>
          </a:p>
          <a:p>
            <a:pPr algn="ctr"/>
            <a:r>
              <a:rPr lang="en-US" sz="2800" dirty="0" smtClean="0"/>
              <a:t>Africa &gt; Americas</a:t>
            </a:r>
            <a:endParaRPr lang="en-US" sz="2800" dirty="0"/>
          </a:p>
        </p:txBody>
      </p:sp>
      <p:cxnSp>
        <p:nvCxnSpPr>
          <p:cNvPr id="4" name="Straight Arrow Connector 3"/>
          <p:cNvCxnSpPr/>
          <p:nvPr/>
        </p:nvCxnSpPr>
        <p:spPr>
          <a:xfrm flipH="1" flipV="1">
            <a:off x="4343400" y="3886200"/>
            <a:ext cx="457200" cy="10668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 Box 2"/>
          <p:cNvSpPr txBox="1">
            <a:spLocks noChangeArrowheads="1"/>
          </p:cNvSpPr>
          <p:nvPr/>
        </p:nvSpPr>
        <p:spPr bwMode="auto">
          <a:xfrm>
            <a:off x="152400" y="304800"/>
            <a:ext cx="86868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C24F00"/>
            </a:outerShdw>
          </a:effec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4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lackChancery" pitchFamily="2" charset="0"/>
              </a:rPr>
              <a:t>Slave </a:t>
            </a:r>
            <a:r>
              <a:rPr lang="en-US" sz="40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lackChancery" pitchFamily="2" charset="0"/>
              </a:rPr>
              <a:t>Ship: More People = More $$</a:t>
            </a:r>
            <a:endParaRPr lang="en-US" sz="4000" b="1" dirty="0">
              <a:solidFill>
                <a:schemeClr val="accent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lackChancery" pitchFamily="2" charset="0"/>
            </a:endParaRPr>
          </a:p>
        </p:txBody>
      </p:sp>
      <p:pic>
        <p:nvPicPr>
          <p:cNvPr id="38914" name="Picture 4" descr="SlaveShipPlan"/>
          <p:cNvPicPr>
            <a:picLocks noChangeAspect="1" noChangeArrowheads="1"/>
          </p:cNvPicPr>
          <p:nvPr/>
        </p:nvPicPr>
        <p:blipFill>
          <a:blip r:embed="rId2">
            <a:lum contrast="12000"/>
          </a:blip>
          <a:srcRect/>
          <a:stretch>
            <a:fillRect/>
          </a:stretch>
        </p:blipFill>
        <p:spPr bwMode="auto">
          <a:xfrm>
            <a:off x="1981200" y="1276350"/>
            <a:ext cx="6934200" cy="5200650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 Box 2"/>
          <p:cNvSpPr txBox="1">
            <a:spLocks noChangeArrowheads="1"/>
          </p:cNvSpPr>
          <p:nvPr/>
        </p:nvSpPr>
        <p:spPr bwMode="auto">
          <a:xfrm>
            <a:off x="1066800" y="349250"/>
            <a:ext cx="79248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C24F00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4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lackChancery"/>
              </a:rPr>
              <a:t>“Coffin” Position Below </a:t>
            </a:r>
            <a:r>
              <a:rPr lang="en-US" sz="40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lackChancery"/>
              </a:rPr>
              <a:t>Deck During the Middle Passage</a:t>
            </a:r>
            <a:endParaRPr lang="en-US" sz="4000" b="1" dirty="0">
              <a:solidFill>
                <a:schemeClr val="accent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lackChancery"/>
            </a:endParaRPr>
          </a:p>
        </p:txBody>
      </p:sp>
      <p:pic>
        <p:nvPicPr>
          <p:cNvPr id="39938" name="Picture 4" descr="CoffinPosition"/>
          <p:cNvPicPr>
            <a:picLocks noChangeAspect="1" noChangeArrowheads="1"/>
          </p:cNvPicPr>
          <p:nvPr/>
        </p:nvPicPr>
        <p:blipFill>
          <a:blip r:embed="rId2">
            <a:lum bright="-6000" contrast="6000"/>
          </a:blip>
          <a:srcRect/>
          <a:stretch>
            <a:fillRect/>
          </a:stretch>
        </p:blipFill>
        <p:spPr bwMode="auto">
          <a:xfrm>
            <a:off x="2057400" y="1752600"/>
            <a:ext cx="6705600" cy="4576763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2"/>
          <p:cNvSpPr txBox="1">
            <a:spLocks noChangeArrowheads="1"/>
          </p:cNvSpPr>
          <p:nvPr/>
        </p:nvSpPr>
        <p:spPr bwMode="auto">
          <a:xfrm>
            <a:off x="457200" y="152400"/>
            <a:ext cx="8382000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C24F00"/>
            </a:outerShdw>
          </a:effec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4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lackChancery" pitchFamily="2" charset="0"/>
              </a:rPr>
              <a:t>Slaves Working in a </a:t>
            </a:r>
            <a:br>
              <a:rPr lang="en-US" sz="4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lackChancery" pitchFamily="2" charset="0"/>
              </a:rPr>
            </a:br>
            <a:r>
              <a:rPr lang="en-US" sz="4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lackChancery" pitchFamily="2" charset="0"/>
              </a:rPr>
              <a:t>Brazilian Sugar </a:t>
            </a:r>
            <a:r>
              <a:rPr lang="en-US" sz="40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lackChancery" pitchFamily="2" charset="0"/>
              </a:rPr>
              <a:t>Mill… LABOR INTENSIVE “Rich Man’s Crop”</a:t>
            </a:r>
            <a:endParaRPr lang="en-US" sz="4000" b="1" dirty="0">
              <a:solidFill>
                <a:schemeClr val="accent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lackChancery" pitchFamily="2" charset="0"/>
            </a:endParaRPr>
          </a:p>
        </p:txBody>
      </p:sp>
      <p:pic>
        <p:nvPicPr>
          <p:cNvPr id="41986" name="Picture 3"/>
          <p:cNvPicPr>
            <a:picLocks noChangeAspect="1" noChangeArrowheads="1"/>
          </p:cNvPicPr>
          <p:nvPr/>
        </p:nvPicPr>
        <p:blipFill>
          <a:blip r:embed="rId2">
            <a:lum contrast="6000"/>
          </a:blip>
          <a:srcRect/>
          <a:stretch>
            <a:fillRect/>
          </a:stretch>
        </p:blipFill>
        <p:spPr bwMode="auto">
          <a:xfrm>
            <a:off x="2286000" y="2079586"/>
            <a:ext cx="6553200" cy="4693674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 Box 2"/>
          <p:cNvSpPr txBox="1">
            <a:spLocks noChangeArrowheads="1"/>
          </p:cNvSpPr>
          <p:nvPr/>
        </p:nvSpPr>
        <p:spPr bwMode="auto">
          <a:xfrm>
            <a:off x="1066800" y="152400"/>
            <a:ext cx="77724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C24F00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4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lackChancery" pitchFamily="2" charset="0"/>
              </a:rPr>
              <a:t>Spanish Colonial Class System</a:t>
            </a:r>
          </a:p>
        </p:txBody>
      </p:sp>
      <p:grpSp>
        <p:nvGrpSpPr>
          <p:cNvPr id="33794" name="Group 3"/>
          <p:cNvGrpSpPr>
            <a:grpSpLocks/>
          </p:cNvGrpSpPr>
          <p:nvPr/>
        </p:nvGrpSpPr>
        <p:grpSpPr bwMode="auto">
          <a:xfrm>
            <a:off x="2590800" y="990600"/>
            <a:ext cx="5372100" cy="4991100"/>
            <a:chOff x="1248" y="240"/>
            <a:chExt cx="4176" cy="3600"/>
          </a:xfrm>
        </p:grpSpPr>
        <p:sp>
          <p:nvSpPr>
            <p:cNvPr id="33808" name="Pyr1"/>
            <p:cNvSpPr>
              <a:spLocks noEditPoints="1" noChangeArrowheads="1"/>
            </p:cNvSpPr>
            <p:nvPr/>
          </p:nvSpPr>
          <p:spPr bwMode="auto">
            <a:xfrm>
              <a:off x="2873" y="240"/>
              <a:ext cx="936" cy="798"/>
            </a:xfrm>
            <a:custGeom>
              <a:avLst/>
              <a:gdLst>
                <a:gd name="T0" fmla="*/ 1 w 21600"/>
                <a:gd name="T1" fmla="*/ 0 h 21600"/>
                <a:gd name="T2" fmla="*/ 2 w 21600"/>
                <a:gd name="T3" fmla="*/ 1 h 21600"/>
                <a:gd name="T4" fmla="*/ 0 w 21600"/>
                <a:gd name="T5" fmla="*/ 1 h 21600"/>
                <a:gd name="T6" fmla="*/ 0 60000 65536"/>
                <a:gd name="T7" fmla="*/ 0 60000 65536"/>
                <a:gd name="T8" fmla="*/ 0 60000 65536"/>
                <a:gd name="T9" fmla="*/ 5400 w 21600"/>
                <a:gd name="T10" fmla="*/ 11802 h 21600"/>
                <a:gd name="T11" fmla="*/ 16200 w 21600"/>
                <a:gd name="T12" fmla="*/ 20598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>
                  <a:moveTo>
                    <a:pt x="10800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10800" y="0"/>
                  </a:lnTo>
                  <a:close/>
                </a:path>
              </a:pathLst>
            </a:custGeom>
            <a:solidFill>
              <a:srgbClr val="99CC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809" name="Pyr2"/>
            <p:cNvSpPr>
              <a:spLocks noEditPoints="1" noChangeArrowheads="1"/>
            </p:cNvSpPr>
            <p:nvPr/>
          </p:nvSpPr>
          <p:spPr bwMode="auto">
            <a:xfrm>
              <a:off x="2331" y="1038"/>
              <a:ext cx="2015" cy="936"/>
            </a:xfrm>
            <a:custGeom>
              <a:avLst/>
              <a:gdLst>
                <a:gd name="T0" fmla="*/ 5 w 21600"/>
                <a:gd name="T1" fmla="*/ 0 h 21600"/>
                <a:gd name="T2" fmla="*/ 13 w 21600"/>
                <a:gd name="T3" fmla="*/ 0 h 21600"/>
                <a:gd name="T4" fmla="*/ 18 w 21600"/>
                <a:gd name="T5" fmla="*/ 2 h 21600"/>
                <a:gd name="T6" fmla="*/ 0 w 21600"/>
                <a:gd name="T7" fmla="*/ 2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5789 w 21600"/>
                <a:gd name="T13" fmla="*/ 508 h 21600"/>
                <a:gd name="T14" fmla="*/ 15811 w 21600"/>
                <a:gd name="T15" fmla="*/ 2109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5787" y="0"/>
                  </a:moveTo>
                  <a:lnTo>
                    <a:pt x="15812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5787" y="0"/>
                  </a:lnTo>
                  <a:close/>
                </a:path>
              </a:pathLst>
            </a:custGeom>
            <a:solidFill>
              <a:srgbClr val="666699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810" name="Pyr3"/>
            <p:cNvSpPr>
              <a:spLocks noEditPoints="1" noChangeArrowheads="1"/>
            </p:cNvSpPr>
            <p:nvPr/>
          </p:nvSpPr>
          <p:spPr bwMode="auto">
            <a:xfrm>
              <a:off x="1795" y="1974"/>
              <a:ext cx="3087" cy="935"/>
            </a:xfrm>
            <a:custGeom>
              <a:avLst/>
              <a:gdLst>
                <a:gd name="T0" fmla="*/ 11 w 21600"/>
                <a:gd name="T1" fmla="*/ 0 h 21600"/>
                <a:gd name="T2" fmla="*/ 52 w 21600"/>
                <a:gd name="T3" fmla="*/ 0 h 21600"/>
                <a:gd name="T4" fmla="*/ 63 w 21600"/>
                <a:gd name="T5" fmla="*/ 2 h 21600"/>
                <a:gd name="T6" fmla="*/ 0 w 21600"/>
                <a:gd name="T7" fmla="*/ 2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5290 w 21600"/>
                <a:gd name="T13" fmla="*/ 508 h 21600"/>
                <a:gd name="T14" fmla="*/ 16310 w 21600"/>
                <a:gd name="T15" fmla="*/ 2109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3768" y="0"/>
                  </a:moveTo>
                  <a:lnTo>
                    <a:pt x="17831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3768" y="0"/>
                  </a:lnTo>
                  <a:close/>
                </a:path>
              </a:pathLst>
            </a:custGeom>
            <a:solidFill>
              <a:srgbClr val="963D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811" name="Pyr4"/>
            <p:cNvSpPr>
              <a:spLocks noEditPoints="1" noChangeArrowheads="1"/>
            </p:cNvSpPr>
            <p:nvPr/>
          </p:nvSpPr>
          <p:spPr bwMode="auto">
            <a:xfrm>
              <a:off x="1248" y="2904"/>
              <a:ext cx="4176" cy="936"/>
            </a:xfrm>
            <a:custGeom>
              <a:avLst/>
              <a:gdLst>
                <a:gd name="T0" fmla="*/ 20 w 21600"/>
                <a:gd name="T1" fmla="*/ 0 h 21600"/>
                <a:gd name="T2" fmla="*/ 136 w 21600"/>
                <a:gd name="T3" fmla="*/ 0 h 21600"/>
                <a:gd name="T4" fmla="*/ 156 w 21600"/>
                <a:gd name="T5" fmla="*/ 2 h 21600"/>
                <a:gd name="T6" fmla="*/ 0 w 21600"/>
                <a:gd name="T7" fmla="*/ 2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3284 w 21600"/>
                <a:gd name="T13" fmla="*/ 508 h 21600"/>
                <a:gd name="T14" fmla="*/ 17312 w 21600"/>
                <a:gd name="T15" fmla="*/ 2109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2793" y="0"/>
                  </a:moveTo>
                  <a:lnTo>
                    <a:pt x="18806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2793" y="0"/>
                  </a:lnTo>
                  <a:close/>
                </a:path>
              </a:pathLst>
            </a:custGeom>
            <a:solidFill>
              <a:srgbClr val="FFCC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3560" name="Line 8"/>
          <p:cNvSpPr>
            <a:spLocks noChangeShapeType="1"/>
          </p:cNvSpPr>
          <p:nvPr/>
        </p:nvSpPr>
        <p:spPr bwMode="auto">
          <a:xfrm>
            <a:off x="4419600" y="1600200"/>
            <a:ext cx="8382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3796" name="Line 9"/>
          <p:cNvSpPr>
            <a:spLocks noChangeShapeType="1"/>
          </p:cNvSpPr>
          <p:nvPr/>
        </p:nvSpPr>
        <p:spPr bwMode="auto">
          <a:xfrm>
            <a:off x="5334000" y="3352800"/>
            <a:ext cx="0" cy="1295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562" name="Text Box 10"/>
          <p:cNvSpPr txBox="1">
            <a:spLocks noChangeArrowheads="1"/>
          </p:cNvSpPr>
          <p:nvPr/>
        </p:nvSpPr>
        <p:spPr bwMode="auto">
          <a:xfrm>
            <a:off x="1905000" y="1219200"/>
            <a:ext cx="25146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accent2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800" b="1" i="1" dirty="0">
                <a:solidFill>
                  <a:srgbClr val="C24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Peninsulares</a:t>
            </a:r>
          </a:p>
        </p:txBody>
      </p:sp>
      <p:sp>
        <p:nvSpPr>
          <p:cNvPr id="23563" name="Text Box 11"/>
          <p:cNvSpPr txBox="1">
            <a:spLocks noChangeArrowheads="1"/>
          </p:cNvSpPr>
          <p:nvPr/>
        </p:nvSpPr>
        <p:spPr bwMode="auto">
          <a:xfrm>
            <a:off x="6553200" y="1690688"/>
            <a:ext cx="18288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accent2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800" b="1" i="1" dirty="0">
                <a:solidFill>
                  <a:srgbClr val="C24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Creoles</a:t>
            </a:r>
          </a:p>
        </p:txBody>
      </p:sp>
      <p:sp>
        <p:nvSpPr>
          <p:cNvPr id="23564" name="Text Box 12"/>
          <p:cNvSpPr txBox="1">
            <a:spLocks noChangeArrowheads="1"/>
          </p:cNvSpPr>
          <p:nvPr/>
        </p:nvSpPr>
        <p:spPr bwMode="auto">
          <a:xfrm>
            <a:off x="1981200" y="3200400"/>
            <a:ext cx="18288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accent2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800" b="1" i="1" dirty="0">
                <a:solidFill>
                  <a:srgbClr val="C24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Mestizos</a:t>
            </a:r>
          </a:p>
        </p:txBody>
      </p:sp>
      <p:sp>
        <p:nvSpPr>
          <p:cNvPr id="23565" name="Text Box 13"/>
          <p:cNvSpPr txBox="1">
            <a:spLocks noChangeArrowheads="1"/>
          </p:cNvSpPr>
          <p:nvPr/>
        </p:nvSpPr>
        <p:spPr bwMode="auto">
          <a:xfrm>
            <a:off x="7086600" y="3200400"/>
            <a:ext cx="16764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accent2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800" b="1" i="1" dirty="0">
                <a:solidFill>
                  <a:srgbClr val="C24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Mulattos</a:t>
            </a:r>
          </a:p>
        </p:txBody>
      </p:sp>
      <p:sp>
        <p:nvSpPr>
          <p:cNvPr id="23566" name="Text Box 14"/>
          <p:cNvSpPr txBox="1">
            <a:spLocks noChangeArrowheads="1"/>
          </p:cNvSpPr>
          <p:nvPr/>
        </p:nvSpPr>
        <p:spPr bwMode="auto">
          <a:xfrm>
            <a:off x="1905000" y="6096000"/>
            <a:ext cx="31242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accent2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800" b="1" dirty="0">
                <a:solidFill>
                  <a:srgbClr val="C24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Native Indians</a:t>
            </a:r>
          </a:p>
        </p:txBody>
      </p:sp>
      <p:sp>
        <p:nvSpPr>
          <p:cNvPr id="23567" name="Text Box 15"/>
          <p:cNvSpPr txBox="1">
            <a:spLocks noChangeArrowheads="1"/>
          </p:cNvSpPr>
          <p:nvPr/>
        </p:nvSpPr>
        <p:spPr bwMode="auto">
          <a:xfrm>
            <a:off x="5867400" y="6110288"/>
            <a:ext cx="28194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accent2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800" b="1" dirty="0">
                <a:solidFill>
                  <a:srgbClr val="C24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Black Slaves</a:t>
            </a:r>
          </a:p>
        </p:txBody>
      </p:sp>
      <p:sp>
        <p:nvSpPr>
          <p:cNvPr id="23568" name="Line 16"/>
          <p:cNvSpPr>
            <a:spLocks noChangeShapeType="1"/>
          </p:cNvSpPr>
          <p:nvPr/>
        </p:nvSpPr>
        <p:spPr bwMode="auto">
          <a:xfrm flipH="1">
            <a:off x="5791200" y="2209800"/>
            <a:ext cx="16002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3569" name="Line 17"/>
          <p:cNvSpPr>
            <a:spLocks noChangeShapeType="1"/>
          </p:cNvSpPr>
          <p:nvPr/>
        </p:nvSpPr>
        <p:spPr bwMode="auto">
          <a:xfrm>
            <a:off x="3352800" y="3733800"/>
            <a:ext cx="11430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3570" name="Line 18"/>
          <p:cNvSpPr>
            <a:spLocks noChangeShapeType="1"/>
          </p:cNvSpPr>
          <p:nvPr/>
        </p:nvSpPr>
        <p:spPr bwMode="auto">
          <a:xfrm flipH="1">
            <a:off x="6400800" y="3733800"/>
            <a:ext cx="13716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3571" name="Line 19"/>
          <p:cNvSpPr>
            <a:spLocks noChangeShapeType="1"/>
          </p:cNvSpPr>
          <p:nvPr/>
        </p:nvSpPr>
        <p:spPr bwMode="auto">
          <a:xfrm flipV="1">
            <a:off x="3581400" y="5257800"/>
            <a:ext cx="106680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3572" name="Line 20"/>
          <p:cNvSpPr>
            <a:spLocks noChangeShapeType="1"/>
          </p:cNvSpPr>
          <p:nvPr/>
        </p:nvSpPr>
        <p:spPr bwMode="auto">
          <a:xfrm flipH="1" flipV="1">
            <a:off x="6096000" y="5181600"/>
            <a:ext cx="1066800" cy="990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35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35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35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35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35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35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60" grpId="0" animBg="1"/>
      <p:bldP spid="23562" grpId="0"/>
      <p:bldP spid="23563" grpId="0"/>
      <p:bldP spid="23564" grpId="0"/>
      <p:bldP spid="23565" grpId="0"/>
      <p:bldP spid="23566" grpId="0"/>
      <p:bldP spid="23567" grpId="0"/>
      <p:bldP spid="23568" grpId="0" animBg="1"/>
      <p:bldP spid="23569" grpId="0" animBg="1"/>
      <p:bldP spid="23570" grpId="0" animBg="1"/>
      <p:bldP spid="23571" grpId="0" animBg="1"/>
      <p:bldP spid="23572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3" name="Picture 3"/>
          <p:cNvPicPr>
            <a:picLocks noChangeAspect="1" noChangeArrowheads="1"/>
          </p:cNvPicPr>
          <p:nvPr/>
        </p:nvPicPr>
        <p:blipFill>
          <a:blip r:embed="rId2"/>
          <a:srcRect l="11461" r="11440"/>
          <a:stretch>
            <a:fillRect/>
          </a:stretch>
        </p:blipFill>
        <p:spPr bwMode="auto">
          <a:xfrm>
            <a:off x="228601" y="1981200"/>
            <a:ext cx="3852832" cy="3749040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lackChancery" pitchFamily="2" charset="0"/>
              </a:rPr>
              <a:t>Father Bartolome de Las Casas</a:t>
            </a:r>
            <a:br>
              <a:rPr lang="en-US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lackChancery" pitchFamily="2" charset="0"/>
              </a:rPr>
            </a:br>
            <a:r>
              <a:rPr lang="en-US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lackChancery" pitchFamily="2" charset="0"/>
              </a:rPr>
              <a:t>Spoke up against the cruelty</a:t>
            </a:r>
            <a:br>
              <a:rPr lang="en-US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lackChancery" pitchFamily="2" charset="0"/>
              </a:rPr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auto">
          <a:xfrm>
            <a:off x="4648200" y="1676400"/>
            <a:ext cx="4038600" cy="50292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dirty="0" smtClean="0"/>
              <a:t>Conquest unnecessary for Conversion </a:t>
            </a:r>
          </a:p>
          <a:p>
            <a:pPr eaLnBrk="1" hangingPunct="1"/>
            <a:r>
              <a:rPr lang="en-US" dirty="0" smtClean="0"/>
              <a:t>Exposed brutality</a:t>
            </a:r>
          </a:p>
          <a:p>
            <a:pPr eaLnBrk="1" hangingPunct="1"/>
            <a:r>
              <a:rPr lang="en-US" dirty="0" smtClean="0"/>
              <a:t>Black Legend emerges… Spanish “dark” side… leads to </a:t>
            </a:r>
          </a:p>
          <a:p>
            <a:pPr eaLnBrk="1" hangingPunct="1"/>
            <a:r>
              <a:rPr lang="en-US" dirty="0" smtClean="0"/>
              <a:t>New Laws 1500s</a:t>
            </a:r>
          </a:p>
          <a:p>
            <a:pPr eaLnBrk="1" hangingPunct="1"/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val 14"/>
          <p:cNvSpPr>
            <a:spLocks noChangeArrowheads="1"/>
          </p:cNvSpPr>
          <p:nvPr/>
        </p:nvSpPr>
        <p:spPr bwMode="auto">
          <a:xfrm>
            <a:off x="7126558" y="1893975"/>
            <a:ext cx="1676400" cy="1524000"/>
          </a:xfrm>
          <a:prstGeom prst="ellipse">
            <a:avLst/>
          </a:prstGeom>
          <a:solidFill>
            <a:srgbClr val="963D00"/>
          </a:solidFill>
          <a:ln w="9525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000" b="1" dirty="0" smtClean="0">
                <a:solidFill>
                  <a:srgbClr val="FFFFCC"/>
                </a:solidFill>
                <a:latin typeface="Comic Sans MS" pitchFamily="66" charset="0"/>
              </a:rPr>
              <a:t>Conquest!</a:t>
            </a:r>
            <a:endParaRPr lang="en-US" sz="2000" b="1" dirty="0">
              <a:solidFill>
                <a:srgbClr val="FFFFCC"/>
              </a:solidFill>
              <a:latin typeface="Comic Sans MS" pitchFamily="66" charset="0"/>
            </a:endParaRPr>
          </a:p>
        </p:txBody>
      </p:sp>
      <p:sp>
        <p:nvSpPr>
          <p:cNvPr id="8194" name="Text Box 2"/>
          <p:cNvSpPr txBox="1">
            <a:spLocks noChangeArrowheads="1"/>
          </p:cNvSpPr>
          <p:nvPr/>
        </p:nvSpPr>
        <p:spPr bwMode="auto">
          <a:xfrm>
            <a:off x="1864739" y="-1916"/>
            <a:ext cx="6705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C24F00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42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lackChancery" pitchFamily="2" charset="0"/>
              </a:rPr>
              <a:t>Cycle of Conquest &amp; Colonization</a:t>
            </a:r>
          </a:p>
        </p:txBody>
      </p:sp>
      <p:sp>
        <p:nvSpPr>
          <p:cNvPr id="8199" name="AutoShape 7"/>
          <p:cNvSpPr>
            <a:spLocks noChangeArrowheads="1"/>
          </p:cNvSpPr>
          <p:nvPr/>
        </p:nvSpPr>
        <p:spPr bwMode="auto">
          <a:xfrm>
            <a:off x="1947942" y="1615589"/>
            <a:ext cx="2481263" cy="1524000"/>
          </a:xfrm>
          <a:prstGeom prst="rightArrow">
            <a:avLst>
              <a:gd name="adj1" fmla="val 50000"/>
              <a:gd name="adj2" fmla="val 28750"/>
            </a:avLst>
          </a:prstGeom>
          <a:solidFill>
            <a:srgbClr val="FFE1CD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196" name="Rectangle 4"/>
          <p:cNvSpPr>
            <a:spLocks noChangeArrowheads="1"/>
          </p:cNvSpPr>
          <p:nvPr/>
        </p:nvSpPr>
        <p:spPr bwMode="auto">
          <a:xfrm>
            <a:off x="2099654" y="2202227"/>
            <a:ext cx="2100263" cy="396875"/>
          </a:xfrm>
          <a:prstGeom prst="rect">
            <a:avLst/>
          </a:prstGeom>
          <a:solidFill>
            <a:srgbClr val="FFE1CD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 algn="ctr">
              <a:buClr>
                <a:schemeClr val="accent2"/>
              </a:buClr>
              <a:buFont typeface="Arial" charset="0"/>
              <a:buNone/>
            </a:pPr>
            <a:r>
              <a:rPr lang="en-US" sz="2000" b="1" dirty="0">
                <a:latin typeface="Comic Sans MS" pitchFamily="66" charset="0"/>
              </a:rPr>
              <a:t>Explorers</a:t>
            </a:r>
          </a:p>
        </p:txBody>
      </p:sp>
      <p:sp>
        <p:nvSpPr>
          <p:cNvPr id="8200" name="AutoShape 8"/>
          <p:cNvSpPr>
            <a:spLocks noChangeArrowheads="1"/>
          </p:cNvSpPr>
          <p:nvPr/>
        </p:nvSpPr>
        <p:spPr bwMode="auto">
          <a:xfrm>
            <a:off x="4681559" y="1624317"/>
            <a:ext cx="2597423" cy="1524000"/>
          </a:xfrm>
          <a:prstGeom prst="rightArrow">
            <a:avLst>
              <a:gd name="adj1" fmla="val 50000"/>
              <a:gd name="adj2" fmla="val 40000"/>
            </a:avLst>
          </a:prstGeom>
          <a:solidFill>
            <a:srgbClr val="FFCBA7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201" name="Rectangle 9"/>
          <p:cNvSpPr>
            <a:spLocks noChangeArrowheads="1"/>
          </p:cNvSpPr>
          <p:nvPr/>
        </p:nvSpPr>
        <p:spPr bwMode="auto">
          <a:xfrm>
            <a:off x="4992958" y="2194643"/>
            <a:ext cx="2133600" cy="396875"/>
          </a:xfrm>
          <a:prstGeom prst="rect">
            <a:avLst/>
          </a:prstGeom>
          <a:solidFill>
            <a:srgbClr val="FFCBA7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ctr">
              <a:buClr>
                <a:schemeClr val="accent2"/>
              </a:buClr>
              <a:buFont typeface="Arial" charset="0"/>
              <a:buNone/>
            </a:pPr>
            <a:r>
              <a:rPr lang="en-US" sz="2000" b="1" i="1" dirty="0">
                <a:latin typeface="Comic Sans MS" pitchFamily="66" charset="0"/>
              </a:rPr>
              <a:t>Conquistadores</a:t>
            </a:r>
          </a:p>
        </p:txBody>
      </p:sp>
      <p:sp>
        <p:nvSpPr>
          <p:cNvPr id="8202" name="AutoShape 10"/>
          <p:cNvSpPr>
            <a:spLocks noChangeArrowheads="1"/>
          </p:cNvSpPr>
          <p:nvPr/>
        </p:nvSpPr>
        <p:spPr bwMode="auto">
          <a:xfrm rot="8027159">
            <a:off x="5537864" y="3788785"/>
            <a:ext cx="2314069" cy="1524000"/>
          </a:xfrm>
          <a:prstGeom prst="rightArrow">
            <a:avLst>
              <a:gd name="adj1" fmla="val 50000"/>
              <a:gd name="adj2" fmla="val 35000"/>
            </a:avLst>
          </a:prstGeom>
          <a:solidFill>
            <a:srgbClr val="FF964F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rot="10800000" wrap="none" anchor="ctr"/>
          <a:lstStyle/>
          <a:p>
            <a:pPr algn="ctr"/>
            <a:r>
              <a:rPr lang="en-US" sz="2000" b="1">
                <a:latin typeface="Comic Sans MS" pitchFamily="66" charset="0"/>
              </a:rPr>
              <a:t>Missionaries</a:t>
            </a:r>
          </a:p>
        </p:txBody>
      </p:sp>
      <p:sp>
        <p:nvSpPr>
          <p:cNvPr id="8204" name="AutoShape 12"/>
          <p:cNvSpPr>
            <a:spLocks noChangeArrowheads="1"/>
          </p:cNvSpPr>
          <p:nvPr/>
        </p:nvSpPr>
        <p:spPr bwMode="auto">
          <a:xfrm flipH="1">
            <a:off x="3200400" y="4651561"/>
            <a:ext cx="2274332" cy="1524000"/>
          </a:xfrm>
          <a:prstGeom prst="rightArrow">
            <a:avLst>
              <a:gd name="adj1" fmla="val 50000"/>
              <a:gd name="adj2" fmla="val 35000"/>
            </a:avLst>
          </a:prstGeom>
          <a:solidFill>
            <a:srgbClr val="E45C00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000" b="1" dirty="0">
                <a:latin typeface="Comic Sans MS" pitchFamily="66" charset="0"/>
              </a:rPr>
              <a:t>Permanent</a:t>
            </a:r>
            <a:br>
              <a:rPr lang="en-US" sz="2000" b="1" dirty="0">
                <a:latin typeface="Comic Sans MS" pitchFamily="66" charset="0"/>
              </a:rPr>
            </a:br>
            <a:r>
              <a:rPr lang="en-US" sz="2000" b="1" dirty="0">
                <a:latin typeface="Comic Sans MS" pitchFamily="66" charset="0"/>
              </a:rPr>
              <a:t>Settlers</a:t>
            </a:r>
          </a:p>
        </p:txBody>
      </p:sp>
      <p:sp>
        <p:nvSpPr>
          <p:cNvPr id="8206" name="Oval 14"/>
          <p:cNvSpPr>
            <a:spLocks noChangeArrowheads="1"/>
          </p:cNvSpPr>
          <p:nvPr/>
        </p:nvSpPr>
        <p:spPr bwMode="auto">
          <a:xfrm>
            <a:off x="1384306" y="4651561"/>
            <a:ext cx="1676400" cy="1524000"/>
          </a:xfrm>
          <a:prstGeom prst="ellipse">
            <a:avLst/>
          </a:prstGeom>
          <a:solidFill>
            <a:srgbClr val="963D00"/>
          </a:solidFill>
          <a:ln w="9525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000" b="1" dirty="0">
                <a:solidFill>
                  <a:srgbClr val="FFFFCC"/>
                </a:solidFill>
                <a:latin typeface="Comic Sans MS" pitchFamily="66" charset="0"/>
              </a:rPr>
              <a:t>Official</a:t>
            </a:r>
            <a:br>
              <a:rPr lang="en-US" sz="2000" b="1" dirty="0">
                <a:solidFill>
                  <a:srgbClr val="FFFFCC"/>
                </a:solidFill>
                <a:latin typeface="Comic Sans MS" pitchFamily="66" charset="0"/>
              </a:rPr>
            </a:br>
            <a:r>
              <a:rPr lang="en-US" sz="2000" b="1" dirty="0">
                <a:solidFill>
                  <a:srgbClr val="FFFFCC"/>
                </a:solidFill>
                <a:latin typeface="Comic Sans MS" pitchFamily="66" charset="0"/>
              </a:rPr>
              <a:t>European</a:t>
            </a:r>
            <a:br>
              <a:rPr lang="en-US" sz="2000" b="1" dirty="0">
                <a:solidFill>
                  <a:srgbClr val="FFFFCC"/>
                </a:solidFill>
                <a:latin typeface="Comic Sans MS" pitchFamily="66" charset="0"/>
              </a:rPr>
            </a:br>
            <a:r>
              <a:rPr lang="en-US" sz="2000" b="1" dirty="0">
                <a:solidFill>
                  <a:srgbClr val="FFFFCC"/>
                </a:solidFill>
                <a:latin typeface="Comic Sans MS" pitchFamily="66" charset="0"/>
              </a:rPr>
              <a:t>Colony!</a:t>
            </a:r>
          </a:p>
        </p:txBody>
      </p:sp>
      <p:sp>
        <p:nvSpPr>
          <p:cNvPr id="10" name="Oval 14"/>
          <p:cNvSpPr>
            <a:spLocks noChangeArrowheads="1"/>
          </p:cNvSpPr>
          <p:nvPr/>
        </p:nvSpPr>
        <p:spPr bwMode="auto">
          <a:xfrm>
            <a:off x="188339" y="1563781"/>
            <a:ext cx="1676400" cy="1524000"/>
          </a:xfrm>
          <a:prstGeom prst="ellipse">
            <a:avLst/>
          </a:prstGeom>
          <a:solidFill>
            <a:srgbClr val="963D00"/>
          </a:solidFill>
          <a:ln w="9525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000" b="1" dirty="0" smtClean="0">
                <a:solidFill>
                  <a:srgbClr val="FFFFCC"/>
                </a:solidFill>
                <a:latin typeface="Comic Sans MS" pitchFamily="66" charset="0"/>
              </a:rPr>
              <a:t>New World </a:t>
            </a:r>
          </a:p>
          <a:p>
            <a:pPr algn="ctr"/>
            <a:r>
              <a:rPr lang="en-US" sz="2000" b="1" dirty="0" smtClean="0">
                <a:solidFill>
                  <a:srgbClr val="FFFFCC"/>
                </a:solidFill>
                <a:latin typeface="Comic Sans MS" pitchFamily="66" charset="0"/>
              </a:rPr>
              <a:t>Territory</a:t>
            </a:r>
            <a:endParaRPr lang="en-US" sz="2000" b="1" dirty="0">
              <a:solidFill>
                <a:srgbClr val="FFFFCC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4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2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2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2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2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1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41" dur="1000"/>
                                        <p:tgtEl>
                                          <p:spTgt spid="8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6" dur="500"/>
                                        <p:tgtEl>
                                          <p:spTgt spid="8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1000"/>
                                        <p:tgtEl>
                                          <p:spTgt spid="8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8199" grpId="0" animBg="1"/>
      <p:bldP spid="8196" grpId="0" animBg="1"/>
      <p:bldP spid="8200" grpId="0" animBg="1"/>
      <p:bldP spid="8201" grpId="0" animBg="1"/>
      <p:bldP spid="8202" grpId="0" animBg="1"/>
      <p:bldP spid="8204" grpId="0" animBg="1"/>
      <p:bldP spid="8206" grpId="0" animBg="1"/>
      <p:bldP spid="10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6" name="Picture 6" descr="cathedral"/>
          <p:cNvPicPr>
            <a:picLocks noChangeAspect="1" noChangeArrowheads="1"/>
          </p:cNvPicPr>
          <p:nvPr/>
        </p:nvPicPr>
        <p:blipFill>
          <a:blip r:embed="rId2">
            <a:lum contrast="6000"/>
          </a:blip>
          <a:srcRect r="-304" b="3334"/>
          <a:stretch>
            <a:fillRect/>
          </a:stretch>
        </p:blipFill>
        <p:spPr bwMode="auto">
          <a:xfrm>
            <a:off x="275272" y="883920"/>
            <a:ext cx="3186112" cy="2243138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</p:pic>
      <p:sp>
        <p:nvSpPr>
          <p:cNvPr id="25602" name="Text Box 2"/>
          <p:cNvSpPr txBox="1">
            <a:spLocks noChangeArrowheads="1"/>
          </p:cNvSpPr>
          <p:nvPr/>
        </p:nvSpPr>
        <p:spPr bwMode="auto">
          <a:xfrm>
            <a:off x="1981200" y="228600"/>
            <a:ext cx="6781800" cy="125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C24F00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lackChancery" pitchFamily="2" charset="0"/>
              </a:rPr>
              <a:t>The Influence of the Colonial Catholic Church</a:t>
            </a:r>
          </a:p>
        </p:txBody>
      </p:sp>
      <p:sp>
        <p:nvSpPr>
          <p:cNvPr id="25604" name="Rectangle 4"/>
          <p:cNvSpPr>
            <a:spLocks noChangeArrowheads="1"/>
          </p:cNvSpPr>
          <p:nvPr/>
        </p:nvSpPr>
        <p:spPr bwMode="auto">
          <a:xfrm>
            <a:off x="2747168" y="1383408"/>
            <a:ext cx="378364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accent2"/>
            </a:outerShdw>
          </a:effectLst>
        </p:spPr>
        <p:txBody>
          <a:bodyPr wrap="square">
            <a:spAutoFit/>
          </a:bodyPr>
          <a:lstStyle/>
          <a:p>
            <a:pPr algn="ctr">
              <a:buClr>
                <a:schemeClr val="accent2"/>
              </a:buClr>
              <a:buFont typeface="Arial" charset="0"/>
              <a:buNone/>
              <a:defRPr/>
            </a:pPr>
            <a:r>
              <a:rPr lang="en-US" sz="3200" b="1" dirty="0">
                <a:solidFill>
                  <a:srgbClr val="C24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 </a:t>
            </a:r>
            <a:r>
              <a:rPr lang="en-US" sz="2400" b="1" dirty="0">
                <a:solidFill>
                  <a:srgbClr val="C24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Guadalajara Cathedral</a:t>
            </a:r>
          </a:p>
        </p:txBody>
      </p:sp>
      <p:pic>
        <p:nvPicPr>
          <p:cNvPr id="25612" name="Picture 12" descr="Our Lady of Guadalupe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383780" y="854075"/>
            <a:ext cx="11430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13" name="Rectangle 13"/>
          <p:cNvSpPr>
            <a:spLocks noChangeArrowheads="1"/>
          </p:cNvSpPr>
          <p:nvPr/>
        </p:nvSpPr>
        <p:spPr bwMode="auto">
          <a:xfrm>
            <a:off x="6918960" y="3200400"/>
            <a:ext cx="207264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accent2"/>
            </a:outerShdw>
          </a:effectLst>
        </p:spPr>
        <p:txBody>
          <a:bodyPr wrap="square">
            <a:spAutoFit/>
          </a:bodyPr>
          <a:lstStyle/>
          <a:p>
            <a:pPr algn="ctr">
              <a:buClr>
                <a:schemeClr val="accent2"/>
              </a:buClr>
              <a:buFont typeface="Arial" charset="0"/>
              <a:buNone/>
              <a:defRPr/>
            </a:pPr>
            <a:r>
              <a:rPr lang="en-US" sz="3200" b="1" dirty="0">
                <a:solidFill>
                  <a:srgbClr val="C24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 </a:t>
            </a:r>
            <a:r>
              <a:rPr lang="en-US" sz="2400" b="1" dirty="0">
                <a:solidFill>
                  <a:srgbClr val="C24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Our Lady of Guadalupe</a:t>
            </a:r>
          </a:p>
        </p:txBody>
      </p:sp>
      <p:pic>
        <p:nvPicPr>
          <p:cNvPr id="25615" name="Picture 15" descr="sdmis_ext"/>
          <p:cNvPicPr>
            <a:picLocks noChangeAspect="1" noChangeArrowheads="1"/>
          </p:cNvPicPr>
          <p:nvPr/>
        </p:nvPicPr>
        <p:blipFill>
          <a:blip r:embed="rId4">
            <a:lum contrast="12000"/>
          </a:blip>
          <a:srcRect/>
          <a:stretch>
            <a:fillRect/>
          </a:stretch>
        </p:blipFill>
        <p:spPr bwMode="auto">
          <a:xfrm>
            <a:off x="3962400" y="2133600"/>
            <a:ext cx="2971800" cy="2370138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</p:pic>
      <p:sp>
        <p:nvSpPr>
          <p:cNvPr id="25616" name="Rectangle 16"/>
          <p:cNvSpPr>
            <a:spLocks noChangeArrowheads="1"/>
          </p:cNvSpPr>
          <p:nvPr/>
        </p:nvSpPr>
        <p:spPr bwMode="auto">
          <a:xfrm>
            <a:off x="1226605" y="3425576"/>
            <a:ext cx="274320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accent2"/>
            </a:outerShdw>
          </a:effectLst>
        </p:spPr>
        <p:txBody>
          <a:bodyPr>
            <a:spAutoFit/>
          </a:bodyPr>
          <a:lstStyle/>
          <a:p>
            <a:pPr algn="ctr">
              <a:buClr>
                <a:schemeClr val="accent2"/>
              </a:buClr>
              <a:buFont typeface="Arial" charset="0"/>
              <a:buNone/>
              <a:defRPr/>
            </a:pPr>
            <a:r>
              <a:rPr lang="en-US" sz="3200" b="1" dirty="0">
                <a:solidFill>
                  <a:srgbClr val="C24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 </a:t>
            </a:r>
            <a:r>
              <a:rPr lang="en-US" sz="2400" b="1" dirty="0">
                <a:solidFill>
                  <a:srgbClr val="C24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Spanish Mission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75272" y="4559587"/>
            <a:ext cx="86106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smtClean="0"/>
              <a:t>Spanish try to destroy native “pagan” practices &amp; sites… build on top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smtClean="0"/>
              <a:t>Native peoples resist, blend Catholicism with traditions…</a:t>
            </a:r>
            <a:endParaRPr 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4" grpId="0"/>
      <p:bldP spid="25613" grpId="0"/>
      <p:bldP spid="25616" grpId="0"/>
      <p:bldP spid="2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WordArt 5"/>
          <p:cNvSpPr>
            <a:spLocks noChangeArrowheads="1" noChangeShapeType="1" noTextEdit="1"/>
          </p:cNvSpPr>
          <p:nvPr/>
        </p:nvSpPr>
        <p:spPr bwMode="auto">
          <a:xfrm>
            <a:off x="2362200" y="776288"/>
            <a:ext cx="6105525" cy="516731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chemeClr val="tx2"/>
                  </a:solidFill>
                  <a:round/>
                  <a:headEnd/>
                  <a:tailEnd/>
                </a:ln>
                <a:solidFill>
                  <a:srgbClr val="C24F00"/>
                </a:solidFill>
                <a:effectLst>
                  <a:outerShdw dist="35921" dir="2700000" algn="ctr" rotWithShape="0">
                    <a:schemeClr val="accent2"/>
                  </a:outerShdw>
                </a:effectLst>
                <a:latin typeface="BlackChancery"/>
              </a:rPr>
              <a:t>Why would the</a:t>
            </a:r>
          </a:p>
          <a:p>
            <a:pPr algn="ctr"/>
            <a:r>
              <a:rPr lang="en-US" sz="3600" b="1" kern="10" dirty="0">
                <a:ln w="19050">
                  <a:solidFill>
                    <a:schemeClr val="tx2"/>
                  </a:solidFill>
                  <a:round/>
                  <a:headEnd/>
                  <a:tailEnd/>
                </a:ln>
                <a:solidFill>
                  <a:srgbClr val="00B050"/>
                </a:solidFill>
                <a:effectLst>
                  <a:outerShdw dist="35921" dir="2700000" algn="ctr" rotWithShape="0">
                    <a:schemeClr val="accent2"/>
                  </a:outerShdw>
                </a:effectLst>
                <a:latin typeface="BlackChancery"/>
              </a:rPr>
              <a:t>'Columbian Exchange</a:t>
            </a:r>
            <a:r>
              <a:rPr lang="en-US" sz="3600" kern="10" dirty="0">
                <a:ln w="19050">
                  <a:solidFill>
                    <a:schemeClr val="tx2"/>
                  </a:solidFill>
                  <a:round/>
                  <a:headEnd/>
                  <a:tailEnd/>
                </a:ln>
                <a:solidFill>
                  <a:srgbClr val="C24F00"/>
                </a:solidFill>
                <a:effectLst>
                  <a:outerShdw dist="35921" dir="2700000" algn="ctr" rotWithShape="0">
                    <a:schemeClr val="accent2"/>
                  </a:outerShdw>
                </a:effectLst>
                <a:latin typeface="BlackChancery"/>
              </a:rPr>
              <a:t>'</a:t>
            </a:r>
          </a:p>
          <a:p>
            <a:pPr algn="ctr"/>
            <a:r>
              <a:rPr lang="en-US" sz="3600" kern="10" dirty="0">
                <a:ln w="19050">
                  <a:solidFill>
                    <a:schemeClr val="tx2"/>
                  </a:solidFill>
                  <a:round/>
                  <a:headEnd/>
                  <a:tailEnd/>
                </a:ln>
                <a:solidFill>
                  <a:srgbClr val="C24F00"/>
                </a:solidFill>
                <a:effectLst>
                  <a:outerShdw dist="35921" dir="2700000" algn="ctr" rotWithShape="0">
                    <a:schemeClr val="accent2"/>
                  </a:outerShdw>
                </a:effectLst>
                <a:latin typeface="BlackChancery"/>
              </a:rPr>
              <a:t>be considered the</a:t>
            </a:r>
          </a:p>
          <a:p>
            <a:pPr algn="ctr"/>
            <a:r>
              <a:rPr lang="en-US" sz="3600" kern="10" dirty="0">
                <a:ln w="19050">
                  <a:solidFill>
                    <a:schemeClr val="tx2"/>
                  </a:solidFill>
                  <a:round/>
                  <a:headEnd/>
                  <a:tailEnd/>
                </a:ln>
                <a:solidFill>
                  <a:srgbClr val="C24F00"/>
                </a:solidFill>
                <a:effectLst>
                  <a:outerShdw dist="35921" dir="2700000" algn="ctr" rotWithShape="0">
                    <a:schemeClr val="accent2"/>
                  </a:outerShdw>
                </a:effectLst>
                <a:latin typeface="BlackChancery"/>
              </a:rPr>
              <a:t>tsunami of</a:t>
            </a:r>
          </a:p>
          <a:p>
            <a:pPr algn="ctr"/>
            <a:r>
              <a:rPr lang="en-US" sz="3600" kern="10" dirty="0">
                <a:ln w="19050">
                  <a:solidFill>
                    <a:schemeClr val="tx2"/>
                  </a:solidFill>
                  <a:round/>
                  <a:headEnd/>
                  <a:tailEnd/>
                </a:ln>
                <a:solidFill>
                  <a:srgbClr val="C24F00"/>
                </a:solidFill>
                <a:effectLst>
                  <a:outerShdw dist="35921" dir="2700000" algn="ctr" rotWithShape="0">
                    <a:schemeClr val="accent2"/>
                  </a:outerShdw>
                </a:effectLst>
                <a:latin typeface="BlackChancery"/>
              </a:rPr>
              <a:t>unintentional</a:t>
            </a:r>
          </a:p>
          <a:p>
            <a:pPr algn="ctr"/>
            <a:r>
              <a:rPr lang="en-US" sz="3600" kern="10" dirty="0">
                <a:ln w="19050">
                  <a:solidFill>
                    <a:schemeClr val="tx2"/>
                  </a:solidFill>
                  <a:round/>
                  <a:headEnd/>
                  <a:tailEnd/>
                </a:ln>
                <a:solidFill>
                  <a:srgbClr val="C24F00"/>
                </a:solidFill>
                <a:effectLst>
                  <a:outerShdw dist="35921" dir="2700000" algn="ctr" rotWithShape="0">
                    <a:schemeClr val="accent2"/>
                  </a:outerShdw>
                </a:effectLst>
                <a:latin typeface="BlackChancery"/>
              </a:rPr>
              <a:t>"bio-terrorism"??</a:t>
            </a:r>
          </a:p>
        </p:txBody>
      </p:sp>
      <p:sp>
        <p:nvSpPr>
          <p:cNvPr id="2054" name="Text Box 6"/>
          <p:cNvSpPr txBox="1">
            <a:spLocks noChangeArrowheads="1"/>
          </p:cNvSpPr>
          <p:nvPr/>
        </p:nvSpPr>
        <p:spPr bwMode="auto">
          <a:xfrm>
            <a:off x="228600" y="6248400"/>
            <a:ext cx="1219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400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Docs. 1- 4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ext Box 2"/>
          <p:cNvSpPr txBox="1">
            <a:spLocks noChangeArrowheads="1"/>
          </p:cNvSpPr>
          <p:nvPr/>
        </p:nvSpPr>
        <p:spPr bwMode="auto">
          <a:xfrm>
            <a:off x="1752600" y="76200"/>
            <a:ext cx="7391400" cy="731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C24F00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42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lackChancery" pitchFamily="2" charset="0"/>
              </a:rPr>
              <a:t>The “Columbian Exchange”</a:t>
            </a:r>
          </a:p>
        </p:txBody>
      </p:sp>
      <p:sp>
        <p:nvSpPr>
          <p:cNvPr id="35843" name="AutoShape 3"/>
          <p:cNvSpPr>
            <a:spLocks noChangeArrowheads="1"/>
          </p:cNvSpPr>
          <p:nvPr/>
        </p:nvSpPr>
        <p:spPr bwMode="auto">
          <a:xfrm rot="-453517">
            <a:off x="3581400" y="2438400"/>
            <a:ext cx="3200400" cy="457200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chemeClr val="accent2"/>
          </a:solidFill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2">
                <a:gamma/>
                <a:shade val="60000"/>
                <a:invGamma/>
              </a:schemeClr>
            </a:prstShdw>
          </a:effectLst>
        </p:spPr>
        <p:txBody>
          <a:bodyPr wrap="none" anchor="ctr"/>
          <a:lstStyle/>
          <a:p>
            <a:pPr>
              <a:defRPr/>
            </a:pPr>
            <a:endParaRPr lang="en-US" dirty="0"/>
          </a:p>
        </p:txBody>
      </p:sp>
      <p:sp>
        <p:nvSpPr>
          <p:cNvPr id="35844" name="AutoShape 4"/>
          <p:cNvSpPr>
            <a:spLocks noChangeArrowheads="1"/>
          </p:cNvSpPr>
          <p:nvPr/>
        </p:nvSpPr>
        <p:spPr bwMode="auto">
          <a:xfrm rot="11048479">
            <a:off x="3897313" y="3200400"/>
            <a:ext cx="2719387" cy="457200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chemeClr val="accent2"/>
          </a:solidFill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2">
                <a:gamma/>
                <a:shade val="60000"/>
                <a:invGamma/>
              </a:schemeClr>
            </a:prstShdw>
          </a:effectLst>
        </p:spPr>
        <p:txBody>
          <a:bodyPr wrap="none" anchor="ctr"/>
          <a:lstStyle/>
          <a:p>
            <a:pPr>
              <a:defRPr/>
            </a:pPr>
            <a:endParaRPr lang="en-US" dirty="0"/>
          </a:p>
        </p:txBody>
      </p:sp>
      <p:pic>
        <p:nvPicPr>
          <p:cNvPr id="28676" name="Picture 5" descr="europe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804415">
            <a:off x="6781800" y="1524000"/>
            <a:ext cx="2162175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8" name="AutoShape 8"/>
          <p:cNvSpPr>
            <a:spLocks noChangeArrowheads="1"/>
          </p:cNvSpPr>
          <p:nvPr/>
        </p:nvSpPr>
        <p:spPr bwMode="auto">
          <a:xfrm rot="5943679">
            <a:off x="7797800" y="3162300"/>
            <a:ext cx="762000" cy="533400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chemeClr val="accent2"/>
          </a:solidFill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2">
                <a:gamma/>
                <a:shade val="60000"/>
                <a:invGamma/>
              </a:schemeClr>
            </a:prstShdw>
          </a:effectLst>
        </p:spPr>
        <p:txBody>
          <a:bodyPr wrap="none" anchor="ctr"/>
          <a:lstStyle/>
          <a:p>
            <a:pPr>
              <a:defRPr/>
            </a:pPr>
            <a:endParaRPr lang="en-US" dirty="0"/>
          </a:p>
        </p:txBody>
      </p:sp>
      <p:pic>
        <p:nvPicPr>
          <p:cNvPr id="28678" name="Picture 9" descr="africa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381875" y="3819525"/>
            <a:ext cx="1533525" cy="166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9" name="Picture 10" descr="Latin America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057400" y="2362200"/>
            <a:ext cx="17526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36041" name="Group 201"/>
          <p:cNvGraphicFramePr>
            <a:graphicFrameLocks noGrp="1"/>
          </p:cNvGraphicFramePr>
          <p:nvPr/>
        </p:nvGraphicFramePr>
        <p:xfrm>
          <a:off x="2209800" y="992188"/>
          <a:ext cx="5562600" cy="1527175"/>
        </p:xfrm>
        <a:graphic>
          <a:graphicData uri="http://schemas.openxmlformats.org/drawingml/2006/table">
            <a:tbl>
              <a:tblPr/>
              <a:tblGrid>
                <a:gridCol w="1162050"/>
                <a:gridCol w="1276350"/>
                <a:gridCol w="1212850"/>
                <a:gridCol w="1911350"/>
              </a:tblGrid>
              <a:tr h="304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Char char="v"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 Squash 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Char char="v"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 Avocado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Char char="v"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 Peppers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Char char="v"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 Sweet Potatoes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82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Char char="v"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 Turkey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Char char="v"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 Pumpkin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Char char="v"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 Tobacco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Char char="v"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 Quinine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79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Char char="v"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 Cocoa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Char char="v"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 Pineapple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Char char="v"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 Cassava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Char char="v"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 </a:t>
                      </a: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omic Sans MS" pitchFamily="66" charset="0"/>
                        </a:rPr>
                        <a:t>POTATO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82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Char char="v"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 Peanut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Char char="v"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 </a:t>
                      </a: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omic Sans MS" pitchFamily="66" charset="0"/>
                        </a:rPr>
                        <a:t>TOMATO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Char char="v"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 Vanilla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Char char="v"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 </a:t>
                      </a: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omic Sans MS" pitchFamily="66" charset="0"/>
                        </a:rPr>
                        <a:t>MAIZE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349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Char char="v"/>
                        <a:tabLst/>
                      </a:pP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Char char="v"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 </a:t>
                      </a:r>
                      <a:r>
                        <a:rPr kumimoji="0" lang="en-US" sz="1400" b="1" i="0" u="sng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Syphilis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Char char="v"/>
                        <a:tabLst/>
                      </a:pP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Char char="v"/>
                        <a:tabLst/>
                      </a:pP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36096" name="Group 256"/>
          <p:cNvGraphicFramePr>
            <a:graphicFrameLocks noGrp="1"/>
          </p:cNvGraphicFramePr>
          <p:nvPr/>
        </p:nvGraphicFramePr>
        <p:xfrm>
          <a:off x="1905000" y="4572000"/>
          <a:ext cx="6400800" cy="2133600"/>
        </p:xfrm>
        <a:graphic>
          <a:graphicData uri="http://schemas.openxmlformats.org/drawingml/2006/table">
            <a:tbl>
              <a:tblPr/>
              <a:tblGrid>
                <a:gridCol w="1744663"/>
                <a:gridCol w="1890712"/>
                <a:gridCol w="1622425"/>
                <a:gridCol w="1143000"/>
              </a:tblGrid>
              <a:tr h="2698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Char char="v"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 Olive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Char char="v"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 </a:t>
                      </a: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omic Sans MS" pitchFamily="66" charset="0"/>
                        </a:rPr>
                        <a:t>COFFEE BEAN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Char char="v"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 Banana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Char char="v"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 Rice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82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Char char="v"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 Onion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Char char="v"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 Turnip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Char char="v"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 Honeybee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Char char="v"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 Barley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62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Char char="v"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 Grape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Char char="v"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 Peach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Char char="v"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 </a:t>
                      </a: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omic Sans MS" pitchFamily="66" charset="0"/>
                        </a:rPr>
                        <a:t>SUGAR CANE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Char char="v"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 Oats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82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Char char="v"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 Citrus Fruits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Char char="v"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 Pear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Char char="v"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 Wheat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Char char="v"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 </a:t>
                      </a: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omic Sans MS" pitchFamily="66" charset="0"/>
                        </a:rPr>
                        <a:t>HORSE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14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Char char="v"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 Cattle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Char char="v"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 Sheep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Char char="v"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 Pigs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Char char="v"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 </a:t>
                      </a:r>
                      <a:r>
                        <a:rPr kumimoji="0" lang="en-US" sz="1400" b="1" i="0" u="sng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Smallpox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14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Char char="v"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 </a:t>
                      </a:r>
                      <a:r>
                        <a:rPr kumimoji="0" lang="en-US" sz="1400" b="1" i="0" u="sng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Flu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Char char="v"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 </a:t>
                      </a:r>
                      <a:r>
                        <a:rPr kumimoji="0" lang="en-US" sz="1400" b="1" i="0" u="sng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Typhus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Char char="v"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 </a:t>
                      </a:r>
                      <a:r>
                        <a:rPr kumimoji="0" lang="en-US" sz="1400" b="1" i="0" u="sng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Measles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Char char="v"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 </a:t>
                      </a:r>
                      <a:r>
                        <a:rPr kumimoji="0" lang="en-US" sz="1400" b="1" i="0" u="sng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Malaria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349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Char char="v"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 </a:t>
                      </a:r>
                      <a:r>
                        <a:rPr kumimoji="0" lang="en-US" sz="1400" b="1" i="0" u="sng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Diphtheria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Char char="v"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 </a:t>
                      </a:r>
                      <a:r>
                        <a:rPr kumimoji="0" lang="en-US" sz="1400" b="1" i="0" u="sng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Whooping Cough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Char char="v"/>
                        <a:tabLst/>
                      </a:pP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Char char="v"/>
                        <a:tabLst/>
                      </a:pP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36084" name="Group 244"/>
          <p:cNvGraphicFramePr>
            <a:graphicFrameLocks noGrp="1"/>
          </p:cNvGraphicFramePr>
          <p:nvPr/>
        </p:nvGraphicFramePr>
        <p:xfrm>
          <a:off x="6686550" y="3122613"/>
          <a:ext cx="1162050" cy="917575"/>
        </p:xfrm>
        <a:graphic>
          <a:graphicData uri="http://schemas.openxmlformats.org/drawingml/2006/table">
            <a:tbl>
              <a:tblPr/>
              <a:tblGrid>
                <a:gridCol w="1162050"/>
              </a:tblGrid>
              <a:tr h="304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Char char="v"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 Trinkets</a:t>
                      </a:r>
                    </a:p>
                  </a:txBody>
                  <a:tcPr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82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Char char="v"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 Liquor</a:t>
                      </a:r>
                    </a:p>
                  </a:txBody>
                  <a:tcPr horzOverflow="overflow">
                    <a:lnL cap="flat"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79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Char char="v"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</a:rPr>
                        <a:t> </a:t>
                      </a: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omic Sans MS" pitchFamily="66" charset="0"/>
                        </a:rPr>
                        <a:t>GUNS</a:t>
                      </a:r>
                    </a:p>
                  </a:txBody>
                  <a:tcPr horzOverflow="overflow">
                    <a:lnL cap="flat"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358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2000"/>
                                        <p:tgtEl>
                                          <p:spTgt spid="360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2000"/>
                                        <p:tgtEl>
                                          <p:spTgt spid="358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2000"/>
                                        <p:tgtEl>
                                          <p:spTgt spid="36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2000"/>
                                        <p:tgtEl>
                                          <p:spTgt spid="358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2000"/>
                                        <p:tgtEl>
                                          <p:spTgt spid="360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762001"/>
            <a:ext cx="7608105" cy="566928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6923" y="228601"/>
            <a:ext cx="8522277" cy="533400"/>
          </a:xfrm>
        </p:spPr>
        <p:txBody>
          <a:bodyPr>
            <a:normAutofit/>
          </a:bodyPr>
          <a:lstStyle/>
          <a:p>
            <a:r>
              <a:rPr lang="en-US" sz="2700" b="1" i="1" dirty="0" err="1"/>
              <a:t>Theatrium</a:t>
            </a:r>
            <a:r>
              <a:rPr lang="en-US" sz="2700" b="1" i="1" dirty="0"/>
              <a:t> </a:t>
            </a:r>
            <a:r>
              <a:rPr lang="en-US" sz="2700" b="1" i="1" dirty="0" err="1"/>
              <a:t>orbis</a:t>
            </a:r>
            <a:r>
              <a:rPr lang="en-US" sz="2700" b="1" i="1" dirty="0"/>
              <a:t> </a:t>
            </a:r>
            <a:r>
              <a:rPr lang="en-US" sz="2700" b="1" i="1" dirty="0" err="1"/>
              <a:t>terrarum</a:t>
            </a:r>
            <a:r>
              <a:rPr lang="en-US" sz="2700" b="1" dirty="0"/>
              <a:t>: </a:t>
            </a:r>
            <a:r>
              <a:rPr lang="en-US" sz="2700" b="1" dirty="0" err="1"/>
              <a:t>Ornelias</a:t>
            </a:r>
            <a:r>
              <a:rPr lang="en-US" sz="2700" b="1" dirty="0"/>
              <a:t> Atlas 1560s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6923" y="914400"/>
            <a:ext cx="2677607" cy="5562600"/>
          </a:xfrm>
        </p:spPr>
        <p:txBody>
          <a:bodyPr>
            <a:normAutofit fontScale="62500" lnSpcReduction="20000"/>
          </a:bodyPr>
          <a:lstStyle/>
          <a:p>
            <a:r>
              <a:rPr lang="en-US" sz="3800" b="1" dirty="0" smtClean="0"/>
              <a:t>Analyze &amp; list details</a:t>
            </a:r>
          </a:p>
          <a:p>
            <a:r>
              <a:rPr lang="en-US" sz="3800" b="1" dirty="0" smtClean="0"/>
              <a:t>Categorize the details with a partner</a:t>
            </a:r>
          </a:p>
          <a:p>
            <a:r>
              <a:rPr lang="en-US" sz="3800" b="1" dirty="0" smtClean="0"/>
              <a:t>What was is NOT included?</a:t>
            </a:r>
          </a:p>
          <a:p>
            <a:r>
              <a:rPr lang="en-US" sz="3800" b="1" dirty="0" smtClean="0"/>
              <a:t>Hypothesize why </a:t>
            </a:r>
            <a:r>
              <a:rPr lang="en-US" sz="3800" b="1" dirty="0" err="1" smtClean="0"/>
              <a:t>Ornelius</a:t>
            </a:r>
            <a:r>
              <a:rPr lang="en-US" sz="3800" b="1" dirty="0" smtClean="0"/>
              <a:t> included the specific details?</a:t>
            </a:r>
          </a:p>
          <a:p>
            <a:r>
              <a:rPr lang="en-US" sz="3800" b="1" dirty="0" smtClean="0"/>
              <a:t>What is the purpose of the map?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8349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2"/>
          <p:cNvSpPr txBox="1">
            <a:spLocks noChangeArrowheads="1"/>
          </p:cNvSpPr>
          <p:nvPr/>
        </p:nvSpPr>
        <p:spPr bwMode="auto">
          <a:xfrm>
            <a:off x="304800" y="228600"/>
            <a:ext cx="3962400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C24F00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800" b="1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lackChancery"/>
              </a:rPr>
              <a:t>Mercantilism</a:t>
            </a:r>
          </a:p>
        </p:txBody>
      </p:sp>
      <p:sp>
        <p:nvSpPr>
          <p:cNvPr id="11267" name="Text Box 3"/>
          <p:cNvSpPr txBox="1">
            <a:spLocks noChangeArrowheads="1"/>
          </p:cNvSpPr>
          <p:nvPr/>
        </p:nvSpPr>
        <p:spPr bwMode="auto">
          <a:xfrm>
            <a:off x="4419600" y="304800"/>
            <a:ext cx="4419600" cy="204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Clr>
                <a:srgbClr val="C24F00"/>
              </a:buClr>
              <a:buSzPct val="110000"/>
              <a:buFont typeface="Lucida Sans"/>
              <a:buBlip>
                <a:blip r:embed="rId2"/>
              </a:buBlip>
            </a:pPr>
            <a:r>
              <a:rPr lang="en-US" sz="3200" b="1">
                <a:latin typeface="Comic Sans MS" pitchFamily="66" charset="0"/>
              </a:rPr>
              <a:t>The economy &amp; trade are essential to the health &amp; safety of the nation.</a:t>
            </a:r>
          </a:p>
        </p:txBody>
      </p:sp>
      <p:sp>
        <p:nvSpPr>
          <p:cNvPr id="11268" name="Text Box 4"/>
          <p:cNvSpPr txBox="1">
            <a:spLocks noChangeArrowheads="1"/>
          </p:cNvSpPr>
          <p:nvPr/>
        </p:nvSpPr>
        <p:spPr bwMode="auto">
          <a:xfrm>
            <a:off x="1905000" y="2743200"/>
            <a:ext cx="6934200" cy="40318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spcBef>
                <a:spcPct val="50000"/>
              </a:spcBef>
              <a:buClr>
                <a:schemeClr val="accent2"/>
              </a:buClr>
              <a:buFont typeface="Arial" charset="0"/>
              <a:buAutoNum type="arabicPeriod"/>
            </a:pPr>
            <a:r>
              <a:rPr lang="en-US" sz="3200" b="1" dirty="0">
                <a:latin typeface="Comic Sans MS" pitchFamily="66" charset="0"/>
              </a:rPr>
              <a:t>Get as much gold and </a:t>
            </a:r>
            <a:r>
              <a:rPr lang="en-US" sz="3200" b="1" dirty="0" smtClean="0">
                <a:latin typeface="Comic Sans MS" pitchFamily="66" charset="0"/>
              </a:rPr>
              <a:t>silver </a:t>
            </a:r>
            <a:r>
              <a:rPr lang="en-US" sz="3200" b="1" dirty="0" smtClean="0">
                <a:solidFill>
                  <a:srgbClr val="00B050"/>
                </a:solidFill>
                <a:latin typeface="Comic Sans MS" pitchFamily="66" charset="0"/>
              </a:rPr>
              <a:t>bullion</a:t>
            </a:r>
            <a:r>
              <a:rPr lang="en-US" sz="3200" b="1" dirty="0" smtClean="0">
                <a:latin typeface="Comic Sans MS" pitchFamily="66" charset="0"/>
              </a:rPr>
              <a:t> as </a:t>
            </a:r>
            <a:r>
              <a:rPr lang="en-US" sz="3200" b="1" dirty="0">
                <a:latin typeface="Comic Sans MS" pitchFamily="66" charset="0"/>
              </a:rPr>
              <a:t>you can… </a:t>
            </a:r>
            <a:r>
              <a:rPr lang="en-US" sz="3200" b="1" dirty="0" smtClean="0">
                <a:latin typeface="Comic Sans MS" pitchFamily="66" charset="0"/>
              </a:rPr>
              <a:t>assumes world </a:t>
            </a:r>
            <a:r>
              <a:rPr lang="en-US" sz="3200" b="1" dirty="0">
                <a:latin typeface="Comic Sans MS" pitchFamily="66" charset="0"/>
              </a:rPr>
              <a:t>has only a finite amount of wealth</a:t>
            </a:r>
          </a:p>
          <a:p>
            <a:pPr marL="342900" indent="-342900">
              <a:spcBef>
                <a:spcPct val="50000"/>
              </a:spcBef>
              <a:buClr>
                <a:schemeClr val="accent2"/>
              </a:buClr>
              <a:buFont typeface="Arial" charset="0"/>
              <a:buAutoNum type="arabicPeriod"/>
            </a:pPr>
            <a:r>
              <a:rPr lang="en-US" sz="3200" b="1" dirty="0">
                <a:latin typeface="Comic Sans MS" pitchFamily="66" charset="0"/>
              </a:rPr>
              <a:t>Establish a </a:t>
            </a:r>
            <a:r>
              <a:rPr lang="en-US" sz="3200" b="1" u="sng" dirty="0">
                <a:solidFill>
                  <a:srgbClr val="FF0000"/>
                </a:solidFill>
                <a:latin typeface="Comic Sans MS" pitchFamily="66" charset="0"/>
              </a:rPr>
              <a:t>favorable balance </a:t>
            </a:r>
            <a:br>
              <a:rPr lang="en-US" sz="3200" b="1" u="sng" dirty="0">
                <a:solidFill>
                  <a:srgbClr val="FF0000"/>
                </a:solidFill>
                <a:latin typeface="Comic Sans MS" pitchFamily="66" charset="0"/>
              </a:rPr>
            </a:br>
            <a:r>
              <a:rPr lang="en-US" sz="3200" b="1" u="sng" dirty="0">
                <a:solidFill>
                  <a:srgbClr val="FF0000"/>
                </a:solidFill>
                <a:latin typeface="Comic Sans MS" pitchFamily="66" charset="0"/>
              </a:rPr>
              <a:t>of trade</a:t>
            </a:r>
            <a:r>
              <a:rPr lang="en-US" sz="3200" b="1" dirty="0">
                <a:solidFill>
                  <a:srgbClr val="FF0000"/>
                </a:solidFill>
                <a:latin typeface="Comic Sans MS" pitchFamily="66" charset="0"/>
              </a:rPr>
              <a:t>… Exports &gt; Imports</a:t>
            </a:r>
          </a:p>
          <a:p>
            <a:pPr marL="342900" indent="-342900">
              <a:spcBef>
                <a:spcPct val="50000"/>
              </a:spcBef>
              <a:buClr>
                <a:schemeClr val="accent2"/>
              </a:buClr>
              <a:buFont typeface="Arial" charset="0"/>
              <a:buAutoNum type="arabicPeriod"/>
            </a:pPr>
            <a:r>
              <a:rPr lang="en-US" sz="3200" b="1" dirty="0">
                <a:latin typeface="Comic Sans MS" pitchFamily="66" charset="0"/>
              </a:rPr>
              <a:t>Get colonies = Supply &amp; Market</a:t>
            </a:r>
          </a:p>
        </p:txBody>
      </p:sp>
      <p:pic>
        <p:nvPicPr>
          <p:cNvPr id="31749" name="Picture 5" descr="Strawberry Cheese Pie.jpg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4800" y="990600"/>
            <a:ext cx="2381250" cy="1790700"/>
          </a:xfrm>
          <a:prstGeom prst="rect">
            <a:avLst/>
          </a:prstGeom>
          <a:noFill/>
        </p:spPr>
      </p:pic>
      <p:pic>
        <p:nvPicPr>
          <p:cNvPr id="31751" name="Picture 7" descr="th?id=I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28600" y="3657600"/>
            <a:ext cx="1600200" cy="1981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2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2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26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4" descr="chart-TreasureFromTheAmericas"/>
          <p:cNvPicPr>
            <a:picLocks noChangeAspect="1" noChangeArrowheads="1"/>
          </p:cNvPicPr>
          <p:nvPr/>
        </p:nvPicPr>
        <p:blipFill>
          <a:blip r:embed="rId2">
            <a:lum bright="-6000" contrast="12000"/>
          </a:blip>
          <a:srcRect l="4977" t="8269" r="2956"/>
          <a:stretch>
            <a:fillRect/>
          </a:stretch>
        </p:blipFill>
        <p:spPr bwMode="auto">
          <a:xfrm>
            <a:off x="285814" y="908312"/>
            <a:ext cx="8559587" cy="5132019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</p:pic>
      <p:sp>
        <p:nvSpPr>
          <p:cNvPr id="33794" name="Text Box 2"/>
          <p:cNvSpPr txBox="1">
            <a:spLocks noChangeArrowheads="1"/>
          </p:cNvSpPr>
          <p:nvPr/>
        </p:nvSpPr>
        <p:spPr bwMode="auto">
          <a:xfrm>
            <a:off x="304800" y="304800"/>
            <a:ext cx="8763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C24F00"/>
            </a:outerShdw>
          </a:effec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6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lackChancery" pitchFamily="2" charset="0"/>
              </a:rPr>
              <a:t>Colonial </a:t>
            </a:r>
            <a:r>
              <a:rPr lang="en-US" sz="36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lackChancery" pitchFamily="2" charset="0"/>
              </a:rPr>
              <a:t>Treasures from </a:t>
            </a:r>
            <a:r>
              <a:rPr lang="en-US" sz="36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lackChancery" pitchFamily="2" charset="0"/>
              </a:rPr>
              <a:t>the Americas!</a:t>
            </a:r>
          </a:p>
        </p:txBody>
      </p:sp>
      <p:sp>
        <p:nvSpPr>
          <p:cNvPr id="5" name="Cloud Callout 4"/>
          <p:cNvSpPr/>
          <p:nvPr/>
        </p:nvSpPr>
        <p:spPr>
          <a:xfrm rot="1855338">
            <a:off x="6553200" y="2133600"/>
            <a:ext cx="2057400" cy="1828800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290" name="Picture 2" descr="http://www.clipartbest.com/cliparts/Kij/e57/Kije57kiq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2514600"/>
            <a:ext cx="1143000" cy="10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/>
          <a:lstStyle/>
          <a:p>
            <a:r>
              <a:rPr lang="en-US" sz="3600" b="1" dirty="0" smtClean="0"/>
              <a:t>16</a:t>
            </a:r>
            <a:r>
              <a:rPr lang="en-US" sz="3600" b="1" baseline="30000" dirty="0" smtClean="0"/>
              <a:t>th</a:t>
            </a:r>
            <a:r>
              <a:rPr lang="en-US" sz="3600" b="1" dirty="0" smtClean="0"/>
              <a:t> c. European Price Revolution</a:t>
            </a:r>
            <a:endParaRPr lang="en-US" sz="3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90600"/>
            <a:ext cx="8686800" cy="609600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What caused “value” to ↓ &amp; inflation to occur?</a:t>
            </a:r>
          </a:p>
        </p:txBody>
      </p:sp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4174246420"/>
              </p:ext>
            </p:extLst>
          </p:nvPr>
        </p:nvGraphicFramePr>
        <p:xfrm>
          <a:off x="342900" y="1568355"/>
          <a:ext cx="8458200" cy="4953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071585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6C728630-9D01-4FE6-BD33-10EEA4C1EB0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graphicEl>
                                              <a:dgm id="{6C728630-9D01-4FE6-BD33-10EEA4C1EB0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graphicEl>
                                              <a:dgm id="{6C728630-9D01-4FE6-BD33-10EEA4C1EB0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B3DA7409-BC65-45ED-8C7E-31B7FEFF6E1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>
                                            <p:graphicEl>
                                              <a:dgm id="{B3DA7409-BC65-45ED-8C7E-31B7FEFF6E1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>
                                            <p:graphicEl>
                                              <a:dgm id="{B3DA7409-BC65-45ED-8C7E-31B7FEFF6E1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0444712F-1B14-4172-BE41-02F4F35AA24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>
                                            <p:graphicEl>
                                              <a:dgm id="{0444712F-1B14-4172-BE41-02F4F35AA24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>
                                            <p:graphicEl>
                                              <a:dgm id="{0444712F-1B14-4172-BE41-02F4F35AA24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480EE3E3-1417-4D8D-84A7-2B26E047148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>
                                            <p:graphicEl>
                                              <a:dgm id="{480EE3E3-1417-4D8D-84A7-2B26E047148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>
                                            <p:graphicEl>
                                              <a:dgm id="{480EE3E3-1417-4D8D-84A7-2B26E047148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6ECC9B37-106B-40FF-94F2-6A617864D37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>
                                            <p:graphicEl>
                                              <a:dgm id="{6ECC9B37-106B-40FF-94F2-6A617864D37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>
                                            <p:graphicEl>
                                              <a:dgm id="{6ECC9B37-106B-40FF-94F2-6A617864D37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6A2EAD07-278F-4302-9091-037677A6D94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">
                                            <p:graphicEl>
                                              <a:dgm id="{6A2EAD07-278F-4302-9091-037677A6D94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">
                                            <p:graphicEl>
                                              <a:dgm id="{6A2EAD07-278F-4302-9091-037677A6D94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9007BAB2-2958-4825-8C85-A2A659CA1A5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>
                                            <p:graphicEl>
                                              <a:dgm id="{9007BAB2-2958-4825-8C85-A2A659CA1A5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>
                                            <p:graphicEl>
                                              <a:dgm id="{9007BAB2-2958-4825-8C85-A2A659CA1A5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37D73670-3BB2-47A9-9307-79AF87D5D75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">
                                            <p:graphicEl>
                                              <a:dgm id="{37D73670-3BB2-47A9-9307-79AF87D5D75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">
                                            <p:graphicEl>
                                              <a:dgm id="{37D73670-3BB2-47A9-9307-79AF87D5D75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9184C23A-B798-4CB7-AD20-1DB1F725394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7">
                                            <p:graphicEl>
                                              <a:dgm id="{9184C23A-B798-4CB7-AD20-1DB1F725394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7">
                                            <p:graphicEl>
                                              <a:dgm id="{9184C23A-B798-4CB7-AD20-1DB1F725394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Sub>
          <a:bldDgm bld="one"/>
        </p:bldSub>
      </p:bldGraphic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4" descr="Map-European Colonization of the Americas, c"/>
          <p:cNvPicPr>
            <a:picLocks noChangeAspect="1" noChangeArrowheads="1"/>
          </p:cNvPicPr>
          <p:nvPr/>
        </p:nvPicPr>
        <p:blipFill>
          <a:blip r:embed="rId2">
            <a:lum bright="-6000" contrast="6000"/>
          </a:blip>
          <a:srcRect/>
          <a:stretch>
            <a:fillRect/>
          </a:stretch>
        </p:blipFill>
        <p:spPr bwMode="auto">
          <a:xfrm>
            <a:off x="3810000" y="617924"/>
            <a:ext cx="4953000" cy="6087675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</p:pic>
      <p:sp>
        <p:nvSpPr>
          <p:cNvPr id="32770" name="Text Box 2"/>
          <p:cNvSpPr txBox="1">
            <a:spLocks noChangeArrowheads="1"/>
          </p:cNvSpPr>
          <p:nvPr/>
        </p:nvSpPr>
        <p:spPr bwMode="auto">
          <a:xfrm>
            <a:off x="914400" y="76200"/>
            <a:ext cx="8229600" cy="671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C24F00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lackChancery" pitchFamily="2" charset="0"/>
              </a:rPr>
              <a:t>European Empires in the Americas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52400" y="1306860"/>
            <a:ext cx="36576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 smtClean="0"/>
              <a:t>Who is in the game by the 1600s?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 smtClean="0"/>
              <a:t>Why did northern Europeans colonize exclusively in N. America?</a:t>
            </a:r>
            <a:endParaRPr lang="en-US" sz="32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/>
          <a:lstStyle/>
          <a:p>
            <a:r>
              <a:rPr lang="en-US" dirty="0" smtClean="0"/>
              <a:t>Europeans in Asia: India</a:t>
            </a:r>
            <a:endParaRPr lang="en-US" dirty="0"/>
          </a:p>
        </p:txBody>
      </p:sp>
      <p:pic>
        <p:nvPicPr>
          <p:cNvPr id="4" name="Picture 2" descr="Image result for europeans in indi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586" y="990600"/>
            <a:ext cx="8786088" cy="5394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2444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Image result for europeans in indi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0653" y="3048000"/>
            <a:ext cx="1879493" cy="2834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74638"/>
            <a:ext cx="6248400" cy="1143000"/>
          </a:xfrm>
        </p:spPr>
        <p:txBody>
          <a:bodyPr/>
          <a:lstStyle/>
          <a:p>
            <a:r>
              <a:rPr lang="en-US" dirty="0" smtClean="0"/>
              <a:t>Europeans in Asia: India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66800"/>
            <a:ext cx="7315200" cy="5486400"/>
          </a:xfrm>
        </p:spPr>
        <p:txBody>
          <a:bodyPr/>
          <a:lstStyle/>
          <a:p>
            <a:r>
              <a:rPr lang="en-US" b="1" dirty="0" smtClean="0">
                <a:solidFill>
                  <a:srgbClr val="008000"/>
                </a:solidFill>
              </a:rPr>
              <a:t>Mughal Empire </a:t>
            </a:r>
            <a:r>
              <a:rPr lang="en-US" dirty="0" smtClean="0"/>
              <a:t>unites Hindu &amp; Muslim kingdoms under Akbar</a:t>
            </a:r>
          </a:p>
          <a:p>
            <a:r>
              <a:rPr lang="en-US" dirty="0" smtClean="0"/>
              <a:t>Portuguese, Dutch, English &amp; French compete for trading rights</a:t>
            </a:r>
          </a:p>
          <a:p>
            <a:r>
              <a:rPr lang="en-US" dirty="0" smtClean="0"/>
              <a:t>Portuguese squeezed out, Dutch focus on Spice Islands, English drive out French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Robert Clive &gt; Battle of Plassey 1757 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East India Company dominates (E)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6152" name="Picture 8" descr="Image result for europeans in indi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4961" y="228918"/>
            <a:ext cx="2395185" cy="2377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4229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/>
          <a:lstStyle/>
          <a:p>
            <a:r>
              <a:rPr lang="en-US" sz="4000" dirty="0" smtClean="0"/>
              <a:t>Europeans in Asia: China &amp; Japan</a:t>
            </a:r>
            <a:endParaRPr lang="en-US" sz="4000" dirty="0"/>
          </a:p>
        </p:txBody>
      </p:sp>
      <p:pic>
        <p:nvPicPr>
          <p:cNvPr id="9218" name="Picture 2" descr="Image result for qing china ma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598" y="990600"/>
            <a:ext cx="3910052" cy="3383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Image result for tokugawa shogunate japan ma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3670" y="2895600"/>
            <a:ext cx="4414345" cy="384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Image result for europeans arrive in chin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6624" y="954206"/>
            <a:ext cx="2808726" cy="2103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6403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Image result for europeans in china and japan 1600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3634" y="4495800"/>
            <a:ext cx="3087932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74638"/>
            <a:ext cx="8610600" cy="1143000"/>
          </a:xfrm>
        </p:spPr>
        <p:txBody>
          <a:bodyPr/>
          <a:lstStyle/>
          <a:p>
            <a:r>
              <a:rPr lang="en-US" sz="4000" b="1" dirty="0" smtClean="0"/>
              <a:t>Europeans in Asia: China &amp; Japan</a:t>
            </a:r>
            <a:endParaRPr lang="en-US" sz="4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914400"/>
            <a:ext cx="7924800" cy="5791200"/>
          </a:xfrm>
        </p:spPr>
        <p:txBody>
          <a:bodyPr/>
          <a:lstStyle/>
          <a:p>
            <a:r>
              <a:rPr lang="en-US" sz="2800" b="1" dirty="0" smtClean="0">
                <a:solidFill>
                  <a:srgbClr val="008000"/>
                </a:solidFill>
              </a:rPr>
              <a:t>Portuguese trade 1</a:t>
            </a:r>
            <a:r>
              <a:rPr lang="en-US" sz="2800" b="1" baseline="30000" dirty="0" smtClean="0">
                <a:solidFill>
                  <a:srgbClr val="008000"/>
                </a:solidFill>
              </a:rPr>
              <a:t>st</a:t>
            </a:r>
            <a:r>
              <a:rPr lang="en-US" sz="2800" b="1" dirty="0" smtClean="0">
                <a:solidFill>
                  <a:srgbClr val="008000"/>
                </a:solidFill>
              </a:rPr>
              <a:t> &gt; limited trading rights</a:t>
            </a:r>
          </a:p>
          <a:p>
            <a:r>
              <a:rPr lang="en-US" sz="2800" b="1" dirty="0" smtClean="0"/>
              <a:t>China: Saw Europeans as inferiors</a:t>
            </a:r>
          </a:p>
          <a:p>
            <a:pPr lvl="1"/>
            <a:r>
              <a:rPr lang="en-US" b="1" dirty="0" smtClean="0"/>
              <a:t>Ming &gt; Qing (Manchu)... </a:t>
            </a:r>
          </a:p>
          <a:p>
            <a:pPr lvl="1"/>
            <a:r>
              <a:rPr lang="en-US" b="1" dirty="0" smtClean="0"/>
              <a:t>China ↓↓ power, European power 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↑↑</a:t>
            </a:r>
            <a:endParaRPr lang="en-US" b="1" dirty="0" smtClean="0"/>
          </a:p>
          <a:p>
            <a:pPr lvl="1"/>
            <a:r>
              <a:rPr lang="en-US" b="1" dirty="0" smtClean="0"/>
              <a:t>Limited trade and contact: Silk, Tea</a:t>
            </a:r>
          </a:p>
          <a:p>
            <a:r>
              <a:rPr lang="en-US" sz="2800" b="1" dirty="0" smtClean="0">
                <a:solidFill>
                  <a:srgbClr val="FF0000"/>
                </a:solidFill>
              </a:rPr>
              <a:t>Japan: Saw Europeans as “curiosities”</a:t>
            </a:r>
          </a:p>
          <a:p>
            <a:pPr lvl="1"/>
            <a:r>
              <a:rPr lang="en-US" b="1" dirty="0" smtClean="0">
                <a:solidFill>
                  <a:srgbClr val="FF0000"/>
                </a:solidFill>
              </a:rPr>
              <a:t>United under Tokugawa Shoguns</a:t>
            </a:r>
          </a:p>
          <a:p>
            <a:pPr lvl="1"/>
            <a:r>
              <a:rPr lang="en-US" b="1" dirty="0" smtClean="0">
                <a:solidFill>
                  <a:srgbClr val="FF0000"/>
                </a:solidFill>
              </a:rPr>
              <a:t>Limited trading rights, RC missionaries</a:t>
            </a:r>
          </a:p>
          <a:p>
            <a:pPr lvl="1"/>
            <a:r>
              <a:rPr lang="en-US" b="1" dirty="0">
                <a:solidFill>
                  <a:srgbClr val="FF0000"/>
                </a:solidFill>
              </a:rPr>
              <a:t>RC </a:t>
            </a:r>
            <a:r>
              <a:rPr lang="en-US" b="1" dirty="0" smtClean="0">
                <a:solidFill>
                  <a:srgbClr val="FF0000"/>
                </a:solidFill>
              </a:rPr>
              <a:t>expelled, Dutch can stay!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9605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Title 1"/>
          <p:cNvSpPr>
            <a:spLocks noGrp="1"/>
          </p:cNvSpPr>
          <p:nvPr>
            <p:ph type="title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mtClean="0"/>
              <a:t>How did all this impact Europe?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auto">
          <a:xfrm>
            <a:off x="228600" y="990600"/>
            <a:ext cx="8610600" cy="55626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dirty="0" smtClean="0"/>
              <a:t>Increased European </a:t>
            </a:r>
            <a:r>
              <a:rPr lang="en-US" dirty="0" smtClean="0"/>
              <a:t>“wants” drive “desire” </a:t>
            </a:r>
            <a:endParaRPr lang="en-US" dirty="0" smtClean="0"/>
          </a:p>
          <a:p>
            <a:pPr eaLnBrk="1" hangingPunct="1"/>
            <a:r>
              <a:rPr lang="en-US" dirty="0" smtClean="0"/>
              <a:t>New Technology &amp; discovery</a:t>
            </a:r>
          </a:p>
          <a:p>
            <a:pPr eaLnBrk="1" hangingPunct="1"/>
            <a:r>
              <a:rPr lang="en-US" dirty="0" smtClean="0"/>
              <a:t>First global </a:t>
            </a:r>
            <a:r>
              <a:rPr lang="en-US" dirty="0" smtClean="0"/>
              <a:t>superpower </a:t>
            </a:r>
            <a:r>
              <a:rPr lang="en-US" dirty="0"/>
              <a:t>=</a:t>
            </a:r>
            <a:r>
              <a:rPr lang="en-US" dirty="0" smtClean="0"/>
              <a:t> Spain</a:t>
            </a:r>
          </a:p>
          <a:p>
            <a:pPr eaLnBrk="1" hangingPunct="1"/>
            <a:r>
              <a:rPr lang="en-US" dirty="0" smtClean="0"/>
              <a:t>Rivalries develop globally, subjugation!</a:t>
            </a:r>
            <a:endParaRPr lang="en-US" dirty="0" smtClean="0"/>
          </a:p>
          <a:p>
            <a:pPr eaLnBrk="1" hangingPunct="1"/>
            <a:r>
              <a:rPr lang="en-US" b="1" dirty="0" smtClean="0">
                <a:solidFill>
                  <a:srgbClr val="FF0000"/>
                </a:solidFill>
              </a:rPr>
              <a:t>Mercantilism</a:t>
            </a:r>
            <a:r>
              <a:rPr lang="en-US" dirty="0" smtClean="0"/>
              <a:t> &gt;&gt; </a:t>
            </a:r>
            <a:r>
              <a:rPr lang="en-US" dirty="0" smtClean="0"/>
              <a:t>Inflation, Job competition</a:t>
            </a:r>
            <a:endParaRPr lang="en-US" dirty="0" smtClean="0"/>
          </a:p>
          <a:p>
            <a:pPr eaLnBrk="1" hangingPunct="1"/>
            <a:r>
              <a:rPr lang="en-US" b="1" dirty="0" smtClean="0">
                <a:solidFill>
                  <a:srgbClr val="008000"/>
                </a:solidFill>
              </a:rPr>
              <a:t>Capitalism </a:t>
            </a:r>
            <a:r>
              <a:rPr lang="en-US" dirty="0" smtClean="0"/>
              <a:t>&gt;&gt; </a:t>
            </a:r>
            <a:r>
              <a:rPr lang="en-US" dirty="0" smtClean="0"/>
              <a:t>Joint Stock Companies &gt; Middle Class </a:t>
            </a:r>
            <a:r>
              <a:rPr lang="en-US" dirty="0" smtClean="0"/>
              <a:t>grows</a:t>
            </a:r>
          </a:p>
          <a:p>
            <a:pPr eaLnBrk="1" hangingPunct="1"/>
            <a:r>
              <a:rPr lang="en-US" b="1" dirty="0" smtClean="0">
                <a:solidFill>
                  <a:srgbClr val="3333FF"/>
                </a:solidFill>
              </a:rPr>
              <a:t>Globalization </a:t>
            </a:r>
            <a:r>
              <a:rPr lang="en-US" dirty="0" smtClean="0"/>
              <a:t>Phase 1: </a:t>
            </a:r>
          </a:p>
          <a:p>
            <a:pPr lvl="1" eaLnBrk="1" hangingPunct="1"/>
            <a:r>
              <a:rPr lang="en-US" b="1" dirty="0" smtClean="0"/>
              <a:t>Columbian Exchange </a:t>
            </a:r>
            <a:r>
              <a:rPr lang="en-US" dirty="0" smtClean="0"/>
              <a:t>&amp; trade with Asia interconnect the globe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74638"/>
            <a:ext cx="8839200" cy="1143000"/>
          </a:xfrm>
        </p:spPr>
        <p:txBody>
          <a:bodyPr/>
          <a:lstStyle/>
          <a:p>
            <a:r>
              <a:rPr lang="en-US" sz="4000" dirty="0" smtClean="0"/>
              <a:t>How did this impact those conquered?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28800" y="990600"/>
            <a:ext cx="6629400" cy="5638800"/>
          </a:xfrm>
        </p:spPr>
        <p:txBody>
          <a:bodyPr/>
          <a:lstStyle/>
          <a:p>
            <a:r>
              <a:rPr lang="en-US" sz="2800" b="1" dirty="0" smtClean="0"/>
              <a:t>New </a:t>
            </a:r>
            <a:r>
              <a:rPr lang="en-US" sz="2800" b="1" dirty="0" smtClean="0">
                <a:solidFill>
                  <a:srgbClr val="FF0000"/>
                </a:solidFill>
              </a:rPr>
              <a:t>Social Hierarchy </a:t>
            </a:r>
            <a:r>
              <a:rPr lang="en-US" sz="2800" b="1" dirty="0" smtClean="0"/>
              <a:t>in Spanish America</a:t>
            </a:r>
          </a:p>
          <a:p>
            <a:r>
              <a:rPr lang="en-US" sz="2800" b="1" dirty="0" smtClean="0"/>
              <a:t>RC Christianity adopted in Latin America</a:t>
            </a:r>
          </a:p>
          <a:p>
            <a:r>
              <a:rPr lang="en-US" sz="2800" b="1" dirty="0" smtClean="0">
                <a:solidFill>
                  <a:srgbClr val="008000"/>
                </a:solidFill>
              </a:rPr>
              <a:t>Joint Stock Companies </a:t>
            </a:r>
            <a:r>
              <a:rPr lang="en-US" sz="2800" b="1" dirty="0" smtClean="0"/>
              <a:t>dominate Asian trade, local businesses suffer</a:t>
            </a:r>
          </a:p>
          <a:p>
            <a:pPr lvl="1"/>
            <a:r>
              <a:rPr lang="en-US" sz="2400" b="1" dirty="0" smtClean="0">
                <a:solidFill>
                  <a:srgbClr val="FF0000"/>
                </a:solidFill>
              </a:rPr>
              <a:t>British East India Company </a:t>
            </a:r>
            <a:r>
              <a:rPr lang="en-US" sz="2400" b="1" dirty="0" smtClean="0"/>
              <a:t>(India)</a:t>
            </a:r>
          </a:p>
          <a:p>
            <a:pPr lvl="1"/>
            <a:r>
              <a:rPr lang="en-US" sz="2400" b="1" dirty="0" smtClean="0">
                <a:solidFill>
                  <a:srgbClr val="3333FF"/>
                </a:solidFill>
              </a:rPr>
              <a:t>Dutch East India Company </a:t>
            </a:r>
            <a:r>
              <a:rPr lang="en-US" sz="2400" b="1" dirty="0" smtClean="0"/>
              <a:t>(Indonesia)</a:t>
            </a:r>
          </a:p>
          <a:p>
            <a:r>
              <a:rPr lang="en-US" sz="2800" b="1" dirty="0" smtClean="0">
                <a:solidFill>
                  <a:srgbClr val="008000"/>
                </a:solidFill>
              </a:rPr>
              <a:t>Globalization</a:t>
            </a:r>
            <a:r>
              <a:rPr lang="en-US" sz="2800" b="1" dirty="0" smtClean="0"/>
              <a:t> Phase 1</a:t>
            </a:r>
            <a:r>
              <a:rPr lang="en-US" sz="2800" b="1" smtClean="0"/>
              <a:t>:     </a:t>
            </a:r>
            <a:r>
              <a:rPr lang="en-US" sz="2800" b="1" smtClean="0">
                <a:solidFill>
                  <a:srgbClr val="7030A0"/>
                </a:solidFill>
              </a:rPr>
              <a:t>Columbian </a:t>
            </a:r>
            <a:r>
              <a:rPr lang="en-US" sz="2800" b="1" dirty="0" smtClean="0">
                <a:solidFill>
                  <a:srgbClr val="7030A0"/>
                </a:solidFill>
              </a:rPr>
              <a:t>Exchange</a:t>
            </a:r>
            <a:r>
              <a:rPr lang="en-US" sz="2800" b="1" dirty="0" smtClean="0"/>
              <a:t> area peoples become the cheap labor </a:t>
            </a:r>
            <a:r>
              <a:rPr lang="en-US" sz="2800" b="1" smtClean="0"/>
              <a:t>for Europeans</a:t>
            </a:r>
            <a:endParaRPr lang="en-US" sz="2800" b="1" dirty="0" smtClean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2110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8382" y="1087000"/>
            <a:ext cx="5779121" cy="521208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7465" y="997526"/>
            <a:ext cx="7598920" cy="521208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38200" y="199451"/>
            <a:ext cx="3938155" cy="562549"/>
          </a:xfrm>
        </p:spPr>
        <p:txBody>
          <a:bodyPr>
            <a:noAutofit/>
          </a:bodyPr>
          <a:lstStyle/>
          <a:p>
            <a:r>
              <a:rPr lang="en-US" sz="2700" b="1" dirty="0">
                <a:solidFill>
                  <a:srgbClr val="C00000"/>
                </a:solidFill>
              </a:rPr>
              <a:t>Compare the Maps…</a:t>
            </a:r>
          </a:p>
        </p:txBody>
      </p:sp>
    </p:spTree>
    <p:extLst>
      <p:ext uri="{BB962C8B-B14F-4D97-AF65-F5344CB8AC3E}">
        <p14:creationId xmlns:p14="http://schemas.microsoft.com/office/powerpoint/2010/main" val="1027198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1"/>
          <p:cNvSpPr>
            <a:spLocks noGrp="1"/>
          </p:cNvSpPr>
          <p:nvPr>
            <p:ph type="title"/>
          </p:nvPr>
        </p:nvSpPr>
        <p:spPr bwMode="auto">
          <a:xfrm>
            <a:off x="304800" y="228600"/>
            <a:ext cx="7086600" cy="11430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dirty="0" smtClean="0"/>
              <a:t>The Portuguese = 1</a:t>
            </a:r>
            <a:r>
              <a:rPr lang="en-US" baseline="30000" dirty="0" smtClean="0"/>
              <a:t>st</a:t>
            </a:r>
            <a:r>
              <a:rPr lang="en-US" dirty="0" smtClean="0"/>
              <a:t> to go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auto">
          <a:xfrm>
            <a:off x="4259553" y="2057400"/>
            <a:ext cx="4655847" cy="4525963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dirty="0" smtClean="0"/>
              <a:t>Henry the Navigator</a:t>
            </a:r>
          </a:p>
          <a:p>
            <a:pPr lvl="1" eaLnBrk="1" hangingPunct="1"/>
            <a:r>
              <a:rPr lang="en-US" dirty="0" smtClean="0"/>
              <a:t>Portuguese </a:t>
            </a:r>
            <a:r>
              <a:rPr lang="en-US" dirty="0" smtClean="0"/>
              <a:t>expansion: Conquered Ceuta </a:t>
            </a:r>
            <a:r>
              <a:rPr lang="en-US" dirty="0" smtClean="0"/>
              <a:t>in </a:t>
            </a:r>
            <a:r>
              <a:rPr lang="en-US" dirty="0" smtClean="0"/>
              <a:t>North Africa, then Canary Islands, next ?</a:t>
            </a:r>
            <a:endParaRPr lang="en-US" dirty="0" smtClean="0"/>
          </a:p>
          <a:p>
            <a:pPr lvl="1" eaLnBrk="1" hangingPunct="1"/>
            <a:r>
              <a:rPr lang="en-US" dirty="0" smtClean="0"/>
              <a:t>Navigation School &gt;&gt; caravel, cartography, astrolabe, compass…</a:t>
            </a:r>
          </a:p>
          <a:p>
            <a:pPr lvl="1" eaLnBrk="1" hangingPunct="1"/>
            <a:r>
              <a:rPr lang="en-US" dirty="0" smtClean="0"/>
              <a:t>Funds </a:t>
            </a:r>
            <a:r>
              <a:rPr lang="en-US" dirty="0" smtClean="0"/>
              <a:t>Explorations</a:t>
            </a:r>
            <a:endParaRPr lang="en-US" dirty="0" smtClean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0953" y="1035086"/>
            <a:ext cx="4038600" cy="300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4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26628" y="195262"/>
            <a:ext cx="1304925" cy="1862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56481" y="4262461"/>
            <a:ext cx="3703638" cy="2328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-34119" y="4461845"/>
            <a:ext cx="198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Caravel = cargo!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2400" y="5029200"/>
            <a:ext cx="16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Lateen Sails </a:t>
            </a:r>
            <a:endParaRPr lang="en-US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2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Where am I? Astrolabe &amp; Latitude</a:t>
            </a:r>
            <a:endParaRPr lang="en-US" sz="4000" dirty="0"/>
          </a:p>
        </p:txBody>
      </p:sp>
      <p:pic>
        <p:nvPicPr>
          <p:cNvPr id="4098" name="Picture 2" descr="Image result for astrolab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990600"/>
            <a:ext cx="6858000" cy="333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://www.clker.com/cliparts/z/7/R/6/w/C/astrolabe-hi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3047619"/>
            <a:ext cx="5105400" cy="3267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2164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Vasco De Gama Route http://www.ducksters.com/biography/explorers/vasco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1231710"/>
            <a:ext cx="5445125" cy="544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Portuguese Exploration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3657600" cy="4525963"/>
          </a:xfrm>
        </p:spPr>
        <p:txBody>
          <a:bodyPr/>
          <a:lstStyle/>
          <a:p>
            <a:r>
              <a:rPr lang="en-US" dirty="0" smtClean="0"/>
              <a:t>B. Dias to tip of Africa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Vasco de Gama </a:t>
            </a:r>
            <a:r>
              <a:rPr lang="en-US" dirty="0" smtClean="0"/>
              <a:t>goes on to India = </a:t>
            </a:r>
            <a:r>
              <a:rPr lang="en-US" dirty="0" smtClean="0"/>
              <a:t>$$?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639279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le 1"/>
          <p:cNvSpPr>
            <a:spLocks noGrp="1"/>
          </p:cNvSpPr>
          <p:nvPr>
            <p:ph type="title"/>
          </p:nvPr>
        </p:nvSpPr>
        <p:spPr bwMode="auto">
          <a:xfrm>
            <a:off x="216794" y="181327"/>
            <a:ext cx="6260206" cy="504473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z="3200" b="1" dirty="0" smtClean="0"/>
              <a:t>Unification of </a:t>
            </a:r>
            <a:r>
              <a:rPr lang="en-US" sz="3200" b="1" dirty="0" smtClean="0"/>
              <a:t>Spain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auto">
          <a:xfrm>
            <a:off x="3352800" y="685800"/>
            <a:ext cx="5562600" cy="58674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dirty="0" smtClean="0"/>
              <a:t>Ferdinand of Aragon </a:t>
            </a:r>
            <a:r>
              <a:rPr lang="en-US" dirty="0" smtClean="0"/>
              <a:t>marries </a:t>
            </a:r>
            <a:r>
              <a:rPr lang="en-US" dirty="0" smtClean="0"/>
              <a:t>Isabella of Castile to create unified Spain.. Both RC</a:t>
            </a:r>
          </a:p>
          <a:p>
            <a:pPr eaLnBrk="1" hangingPunct="1"/>
            <a:r>
              <a:rPr lang="en-US" b="1" dirty="0" smtClean="0">
                <a:solidFill>
                  <a:srgbClr val="FF0000"/>
                </a:solidFill>
              </a:rPr>
              <a:t>Drive out </a:t>
            </a:r>
            <a:r>
              <a:rPr lang="en-US" b="1" dirty="0" smtClean="0">
                <a:solidFill>
                  <a:srgbClr val="FF0000"/>
                </a:solidFill>
              </a:rPr>
              <a:t>Muslim Moors &amp; </a:t>
            </a:r>
            <a:r>
              <a:rPr lang="en-US" b="1" dirty="0" smtClean="0">
                <a:solidFill>
                  <a:srgbClr val="FF0000"/>
                </a:solidFill>
              </a:rPr>
              <a:t>Jews 1492</a:t>
            </a:r>
          </a:p>
          <a:p>
            <a:pPr eaLnBrk="1" hangingPunct="1"/>
            <a:r>
              <a:rPr lang="en-US" b="1" u="sng" dirty="0" smtClean="0"/>
              <a:t>Spanish Inquisition </a:t>
            </a:r>
            <a:r>
              <a:rPr lang="en-US" dirty="0" smtClean="0"/>
              <a:t>vs. “Heretics” to cleanse the country</a:t>
            </a:r>
          </a:p>
          <a:p>
            <a:pPr eaLnBrk="1" hangingPunct="1"/>
            <a:r>
              <a:rPr lang="en-US" dirty="0" smtClean="0"/>
              <a:t>How </a:t>
            </a:r>
            <a:r>
              <a:rPr lang="en-US" dirty="0" smtClean="0"/>
              <a:t>can Spain compete </a:t>
            </a:r>
            <a:r>
              <a:rPr lang="en-US" dirty="0" smtClean="0"/>
              <a:t>economically?</a:t>
            </a:r>
          </a:p>
        </p:txBody>
      </p:sp>
      <p:pic>
        <p:nvPicPr>
          <p:cNvPr id="1638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6793" y="685800"/>
            <a:ext cx="3150830" cy="2468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8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7135" y="3429001"/>
            <a:ext cx="2834171" cy="2209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1156</TotalTime>
  <Words>1378</Words>
  <Application>Microsoft Office PowerPoint</Application>
  <PresentationFormat>On-screen Show (4:3)</PresentationFormat>
  <Paragraphs>267</Paragraphs>
  <Slides>49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6" baseType="lpstr">
      <vt:lpstr>Comic Sans MS</vt:lpstr>
      <vt:lpstr>Wingdings</vt:lpstr>
      <vt:lpstr>Arial</vt:lpstr>
      <vt:lpstr>Bayern</vt:lpstr>
      <vt:lpstr>BlackChancery</vt:lpstr>
      <vt:lpstr>Lucida Sans</vt:lpstr>
      <vt:lpstr>Default Design</vt:lpstr>
      <vt:lpstr>PowerPoint Presentation</vt:lpstr>
      <vt:lpstr>Renaissance Trade </vt:lpstr>
      <vt:lpstr>Americae sive quartae orbis partis nova et exactissima descriptio, Diego Gutierrez 1562</vt:lpstr>
      <vt:lpstr>Theatrium orbis terrarum: Ornelias Atlas 1560s</vt:lpstr>
      <vt:lpstr>Compare the Maps…</vt:lpstr>
      <vt:lpstr>The Portuguese = 1st to go</vt:lpstr>
      <vt:lpstr>Where am I? Astrolabe &amp; Latitude</vt:lpstr>
      <vt:lpstr>Portuguese Exploration</vt:lpstr>
      <vt:lpstr>Unification of Spain</vt:lpstr>
      <vt:lpstr>PowerPoint Presentation</vt:lpstr>
      <vt:lpstr>PowerPoint Presentation</vt:lpstr>
      <vt:lpstr>Treaty of Tordesillas, 1494</vt:lpstr>
      <vt:lpstr>Treaty of Tordesillas 1493-94</vt:lpstr>
      <vt:lpstr>PowerPoint Presentation</vt:lpstr>
      <vt:lpstr>PowerPoint Presentation</vt:lpstr>
      <vt:lpstr>PowerPoint Presentation</vt:lpstr>
      <vt:lpstr>Portugal’s Maritime “Empire”</vt:lpstr>
      <vt:lpstr>PowerPoint Presentation</vt:lpstr>
      <vt:lpstr>Pre-Columbian Mesoamerica</vt:lpstr>
      <vt:lpstr>Who were the “Conquistadors?”</vt:lpstr>
      <vt:lpstr>PowerPoint Presentation</vt:lpstr>
      <vt:lpstr>Tenochtitlan: Amazing!</vt:lpstr>
      <vt:lpstr>PowerPoint Presentation</vt:lpstr>
      <vt:lpstr>PowerPoint Presentation</vt:lpstr>
      <vt:lpstr>How can so few Spaniards conquer the Aztec Empire?</vt:lpstr>
      <vt:lpstr>PowerPoint Presentation</vt:lpstr>
      <vt:lpstr>How does Pizarro conquer the Inca in Peru?</vt:lpstr>
      <vt:lpstr>Spanish Empire</vt:lpstr>
      <vt:lpstr>Encomienda System Established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Father Bartolome de Las Casas Spoke up against the cruelty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16th c. European Price Revolution</vt:lpstr>
      <vt:lpstr>PowerPoint Presentation</vt:lpstr>
      <vt:lpstr>Europeans in Asia: India</vt:lpstr>
      <vt:lpstr>Europeans in Asia: India</vt:lpstr>
      <vt:lpstr>Europeans in Asia: China &amp; Japan</vt:lpstr>
      <vt:lpstr>Europeans in Asia: China &amp; Japan</vt:lpstr>
      <vt:lpstr>How did all this impact Europe?</vt:lpstr>
      <vt:lpstr>How did this impact those conquered?</vt:lpstr>
    </vt:vector>
  </TitlesOfParts>
  <Company>Horace Greeley HS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European Conquest of the Americas</dc:title>
  <dc:creator>Susan M. Pojer</dc:creator>
  <cp:lastModifiedBy>Reiner Kolodinski</cp:lastModifiedBy>
  <cp:revision>162</cp:revision>
  <dcterms:created xsi:type="dcterms:W3CDTF">2003-06-06T00:18:24Z</dcterms:created>
  <dcterms:modified xsi:type="dcterms:W3CDTF">2016-09-19T03:33:47Z</dcterms:modified>
</cp:coreProperties>
</file>