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77" r:id="rId6"/>
    <p:sldId id="278" r:id="rId7"/>
    <p:sldId id="276" r:id="rId8"/>
    <p:sldId id="280" r:id="rId9"/>
    <p:sldId id="259" r:id="rId10"/>
    <p:sldId id="286" r:id="rId11"/>
    <p:sldId id="287" r:id="rId12"/>
    <p:sldId id="281" r:id="rId13"/>
    <p:sldId id="282" r:id="rId14"/>
    <p:sldId id="284" r:id="rId15"/>
    <p:sldId id="279" r:id="rId16"/>
    <p:sldId id="283" r:id="rId17"/>
    <p:sldId id="261" r:id="rId18"/>
    <p:sldId id="289" r:id="rId19"/>
    <p:sldId id="288" r:id="rId20"/>
    <p:sldId id="262" r:id="rId21"/>
    <p:sldId id="263" r:id="rId22"/>
    <p:sldId id="264" r:id="rId23"/>
    <p:sldId id="290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1C9B1-C88B-4A79-9D37-AAAD682BE233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D9F658-CC3A-49E9-BF29-BAEE0F2687C8}">
      <dgm:prSet phldrT="[Text]" custT="1"/>
      <dgm:spPr/>
      <dgm:t>
        <a:bodyPr/>
        <a:lstStyle/>
        <a:p>
          <a:r>
            <a:rPr lang="en-US" sz="2400" b="1" dirty="0">
              <a:solidFill>
                <a:srgbClr val="7030A0"/>
              </a:solidFill>
            </a:rPr>
            <a:t>Monarch</a:t>
          </a:r>
        </a:p>
        <a:p>
          <a:r>
            <a:rPr lang="en-US" sz="1800" b="1" dirty="0">
              <a:solidFill>
                <a:srgbClr val="7030A0"/>
              </a:solidFill>
            </a:rPr>
            <a:t>Veto Power</a:t>
          </a:r>
        </a:p>
        <a:p>
          <a:r>
            <a:rPr lang="en-US" sz="1800" b="1" dirty="0">
              <a:solidFill>
                <a:srgbClr val="7030A0"/>
              </a:solidFill>
            </a:rPr>
            <a:t>Head of State</a:t>
          </a:r>
        </a:p>
      </dgm:t>
    </dgm:pt>
    <dgm:pt modelId="{49874CFA-ECF5-45DD-A6DF-4806AE9BC59E}" type="parTrans" cxnId="{8CA70B7C-6EC5-451A-8728-58C04F085B90}">
      <dgm:prSet/>
      <dgm:spPr/>
      <dgm:t>
        <a:bodyPr/>
        <a:lstStyle/>
        <a:p>
          <a:endParaRPr lang="en-US"/>
        </a:p>
      </dgm:t>
    </dgm:pt>
    <dgm:pt modelId="{75081E6A-B9E6-4752-A63C-47431B320C04}" type="sibTrans" cxnId="{8CA70B7C-6EC5-451A-8728-58C04F085B90}">
      <dgm:prSet/>
      <dgm:spPr/>
      <dgm:t>
        <a:bodyPr/>
        <a:lstStyle/>
        <a:p>
          <a:endParaRPr lang="en-US"/>
        </a:p>
      </dgm:t>
    </dgm:pt>
    <dgm:pt modelId="{9AFCFFBC-BF30-4784-82FE-51F478A04F5C}">
      <dgm:prSet phldrT="[Text]" custT="1"/>
      <dgm:spPr/>
      <dgm:t>
        <a:bodyPr/>
        <a:lstStyle/>
        <a:p>
          <a:r>
            <a:rPr lang="en-US" sz="2400" b="1" dirty="0">
              <a:solidFill>
                <a:srgbClr val="006600"/>
              </a:solidFill>
            </a:rPr>
            <a:t>Parliament</a:t>
          </a:r>
        </a:p>
        <a:p>
          <a:r>
            <a:rPr lang="en-US" sz="1800" b="1" dirty="0">
              <a:solidFill>
                <a:srgbClr val="006600"/>
              </a:solidFill>
            </a:rPr>
            <a:t>Laws + Policy</a:t>
          </a:r>
        </a:p>
        <a:p>
          <a:r>
            <a:rPr lang="en-US" sz="1800" b="1" dirty="0">
              <a:solidFill>
                <a:srgbClr val="006600"/>
              </a:solidFill>
            </a:rPr>
            <a:t>Tory – Whig – Labor (later) </a:t>
          </a:r>
        </a:p>
      </dgm:t>
    </dgm:pt>
    <dgm:pt modelId="{07DC4755-9D5C-4318-9595-6A78908A66CC}" type="parTrans" cxnId="{1454A445-F613-423C-B1C3-166812448E2A}">
      <dgm:prSet/>
      <dgm:spPr/>
      <dgm:t>
        <a:bodyPr/>
        <a:lstStyle/>
        <a:p>
          <a:endParaRPr lang="en-US"/>
        </a:p>
      </dgm:t>
    </dgm:pt>
    <dgm:pt modelId="{B1277F4D-D841-445F-8B19-B3DD594FDC3A}" type="sibTrans" cxnId="{1454A445-F613-423C-B1C3-166812448E2A}">
      <dgm:prSet/>
      <dgm:spPr/>
      <dgm:t>
        <a:bodyPr/>
        <a:lstStyle/>
        <a:p>
          <a:endParaRPr lang="en-US"/>
        </a:p>
      </dgm:t>
    </dgm:pt>
    <dgm:pt modelId="{0F83534C-781B-4439-93A9-E7BFC52F97AC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House of Lords</a:t>
          </a:r>
        </a:p>
        <a:p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Inherited  / Appointed </a:t>
          </a:r>
        </a:p>
        <a:p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Nobles + Clergy</a:t>
          </a:r>
        </a:p>
        <a:p>
          <a:r>
            <a:rPr lang="en-US" sz="1800" b="1" dirty="0">
              <a:solidFill>
                <a:schemeClr val="accent6">
                  <a:lumMod val="75000"/>
                </a:schemeClr>
              </a:solidFill>
            </a:rPr>
            <a:t>Veto Power</a:t>
          </a:r>
        </a:p>
      </dgm:t>
    </dgm:pt>
    <dgm:pt modelId="{56648152-1FE1-4B4B-8E4E-0E82341BDEF0}" type="parTrans" cxnId="{D92CCEAF-9E1D-416F-9EC9-BDE401E5752B}">
      <dgm:prSet/>
      <dgm:spPr/>
      <dgm:t>
        <a:bodyPr/>
        <a:lstStyle/>
        <a:p>
          <a:endParaRPr lang="en-US"/>
        </a:p>
      </dgm:t>
    </dgm:pt>
    <dgm:pt modelId="{C1B05355-C6D8-4523-8612-F640E7DC201B}" type="sibTrans" cxnId="{D92CCEAF-9E1D-416F-9EC9-BDE401E5752B}">
      <dgm:prSet/>
      <dgm:spPr/>
      <dgm:t>
        <a:bodyPr/>
        <a:lstStyle/>
        <a:p>
          <a:endParaRPr lang="en-US"/>
        </a:p>
      </dgm:t>
    </dgm:pt>
    <dgm:pt modelId="{914EA813-2FCE-4D9A-9C15-53935AE7AA3C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House of Commons</a:t>
          </a:r>
        </a:p>
        <a:p>
          <a:r>
            <a:rPr lang="en-US" sz="2000" b="1" dirty="0">
              <a:solidFill>
                <a:srgbClr val="C00000"/>
              </a:solidFill>
            </a:rPr>
            <a:t>Elected </a:t>
          </a:r>
        </a:p>
        <a:p>
          <a:r>
            <a:rPr lang="en-US" sz="2000" b="1" dirty="0">
              <a:solidFill>
                <a:srgbClr val="C00000"/>
              </a:solidFill>
            </a:rPr>
            <a:t>Middle Class</a:t>
          </a:r>
        </a:p>
      </dgm:t>
    </dgm:pt>
    <dgm:pt modelId="{0E42FDF4-3CC7-4246-BC82-B9D72A279074}" type="parTrans" cxnId="{C741766C-39BD-4D14-B7EB-052E55FAD320}">
      <dgm:prSet/>
      <dgm:spPr/>
      <dgm:t>
        <a:bodyPr/>
        <a:lstStyle/>
        <a:p>
          <a:endParaRPr lang="en-US"/>
        </a:p>
      </dgm:t>
    </dgm:pt>
    <dgm:pt modelId="{DC886248-58C4-4127-B17F-471DDC6DA0BE}" type="sibTrans" cxnId="{C741766C-39BD-4D14-B7EB-052E55FAD320}">
      <dgm:prSet/>
      <dgm:spPr/>
      <dgm:t>
        <a:bodyPr/>
        <a:lstStyle/>
        <a:p>
          <a:endParaRPr lang="en-US"/>
        </a:p>
      </dgm:t>
    </dgm:pt>
    <dgm:pt modelId="{DF6E854E-AD75-4E1B-A9B7-D65A7A9CB3D9}" type="pres">
      <dgm:prSet presAssocID="{0681C9B1-C88B-4A79-9D37-AAAD682BE2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0B214F-AD56-40EB-B3AB-9484524D3639}" type="pres">
      <dgm:prSet presAssocID="{AAD9F658-CC3A-49E9-BF29-BAEE0F2687C8}" presName="hierRoot1" presStyleCnt="0"/>
      <dgm:spPr/>
    </dgm:pt>
    <dgm:pt modelId="{4FC97586-0DF2-477E-83E3-40335484A0F6}" type="pres">
      <dgm:prSet presAssocID="{AAD9F658-CC3A-49E9-BF29-BAEE0F2687C8}" presName="composite" presStyleCnt="0"/>
      <dgm:spPr/>
    </dgm:pt>
    <dgm:pt modelId="{B18DEF4E-F052-4542-B78E-A4ACC0170769}" type="pres">
      <dgm:prSet presAssocID="{AAD9F658-CC3A-49E9-BF29-BAEE0F2687C8}" presName="background" presStyleLbl="node0" presStyleIdx="0" presStyleCnt="1"/>
      <dgm:spPr/>
    </dgm:pt>
    <dgm:pt modelId="{4482AA09-0F56-43F8-BBA0-F4584BC572D8}" type="pres">
      <dgm:prSet presAssocID="{AAD9F658-CC3A-49E9-BF29-BAEE0F2687C8}" presName="text" presStyleLbl="fgAcc0" presStyleIdx="0" presStyleCnt="1">
        <dgm:presLayoutVars>
          <dgm:chPref val="3"/>
        </dgm:presLayoutVars>
      </dgm:prSet>
      <dgm:spPr/>
    </dgm:pt>
    <dgm:pt modelId="{16A9D9BF-EF40-4474-BA96-C26FFF0C9EDF}" type="pres">
      <dgm:prSet presAssocID="{AAD9F658-CC3A-49E9-BF29-BAEE0F2687C8}" presName="hierChild2" presStyleCnt="0"/>
      <dgm:spPr/>
    </dgm:pt>
    <dgm:pt modelId="{67F0CA2A-ECA1-4F04-9650-03C71B440116}" type="pres">
      <dgm:prSet presAssocID="{07DC4755-9D5C-4318-9595-6A78908A66CC}" presName="Name10" presStyleLbl="parChTrans1D2" presStyleIdx="0" presStyleCnt="1"/>
      <dgm:spPr/>
    </dgm:pt>
    <dgm:pt modelId="{2A6C3D25-B7FF-49B1-A3E0-E4BA862B4CD2}" type="pres">
      <dgm:prSet presAssocID="{9AFCFFBC-BF30-4784-82FE-51F478A04F5C}" presName="hierRoot2" presStyleCnt="0"/>
      <dgm:spPr/>
    </dgm:pt>
    <dgm:pt modelId="{D8A2558D-DBAE-4F6B-82AF-23C4B253574D}" type="pres">
      <dgm:prSet presAssocID="{9AFCFFBC-BF30-4784-82FE-51F478A04F5C}" presName="composite2" presStyleCnt="0"/>
      <dgm:spPr/>
    </dgm:pt>
    <dgm:pt modelId="{7BB60479-A9FB-4CE6-B3A7-076488DF96B9}" type="pres">
      <dgm:prSet presAssocID="{9AFCFFBC-BF30-4784-82FE-51F478A04F5C}" presName="background2" presStyleLbl="node2" presStyleIdx="0" presStyleCnt="1"/>
      <dgm:spPr/>
    </dgm:pt>
    <dgm:pt modelId="{14D3263C-E6E8-4CFD-A98E-5CE9C57C67AF}" type="pres">
      <dgm:prSet presAssocID="{9AFCFFBC-BF30-4784-82FE-51F478A04F5C}" presName="text2" presStyleLbl="fgAcc2" presStyleIdx="0" presStyleCnt="1" custScaleX="136394">
        <dgm:presLayoutVars>
          <dgm:chPref val="3"/>
        </dgm:presLayoutVars>
      </dgm:prSet>
      <dgm:spPr/>
    </dgm:pt>
    <dgm:pt modelId="{2019C468-5DD6-4D57-A341-AE081E6B9DBA}" type="pres">
      <dgm:prSet presAssocID="{9AFCFFBC-BF30-4784-82FE-51F478A04F5C}" presName="hierChild3" presStyleCnt="0"/>
      <dgm:spPr/>
    </dgm:pt>
    <dgm:pt modelId="{BD2CAC46-D2A5-441F-9741-4F5835DA74D4}" type="pres">
      <dgm:prSet presAssocID="{56648152-1FE1-4B4B-8E4E-0E82341BDEF0}" presName="Name17" presStyleLbl="parChTrans1D3" presStyleIdx="0" presStyleCnt="2"/>
      <dgm:spPr/>
    </dgm:pt>
    <dgm:pt modelId="{7DFBE647-2925-46DD-90A3-08CD48ADBEA3}" type="pres">
      <dgm:prSet presAssocID="{0F83534C-781B-4439-93A9-E7BFC52F97AC}" presName="hierRoot3" presStyleCnt="0"/>
      <dgm:spPr/>
    </dgm:pt>
    <dgm:pt modelId="{4D95EACC-3620-4D82-98F7-276C00E59CFC}" type="pres">
      <dgm:prSet presAssocID="{0F83534C-781B-4439-93A9-E7BFC52F97AC}" presName="composite3" presStyleCnt="0"/>
      <dgm:spPr/>
    </dgm:pt>
    <dgm:pt modelId="{A0100918-D31F-439F-BB52-82E46CE860D3}" type="pres">
      <dgm:prSet presAssocID="{0F83534C-781B-4439-93A9-E7BFC52F97AC}" presName="background3" presStyleLbl="node3" presStyleIdx="0" presStyleCnt="2"/>
      <dgm:spPr/>
    </dgm:pt>
    <dgm:pt modelId="{15EEBC78-B19F-4BBC-AB6A-D07DA20D27DD}" type="pres">
      <dgm:prSet presAssocID="{0F83534C-781B-4439-93A9-E7BFC52F97AC}" presName="text3" presStyleLbl="fgAcc3" presStyleIdx="0" presStyleCnt="2" custScaleX="125926" custScaleY="115263">
        <dgm:presLayoutVars>
          <dgm:chPref val="3"/>
        </dgm:presLayoutVars>
      </dgm:prSet>
      <dgm:spPr/>
    </dgm:pt>
    <dgm:pt modelId="{A369DE4B-4E7E-40AF-8411-5E5EF5AFDC08}" type="pres">
      <dgm:prSet presAssocID="{0F83534C-781B-4439-93A9-E7BFC52F97AC}" presName="hierChild4" presStyleCnt="0"/>
      <dgm:spPr/>
    </dgm:pt>
    <dgm:pt modelId="{52D62874-6F30-4D0E-8E62-6555B1788ABF}" type="pres">
      <dgm:prSet presAssocID="{0E42FDF4-3CC7-4246-BC82-B9D72A279074}" presName="Name17" presStyleLbl="parChTrans1D3" presStyleIdx="1" presStyleCnt="2"/>
      <dgm:spPr/>
    </dgm:pt>
    <dgm:pt modelId="{798BFF03-B2C9-4C6B-A9A6-CCDC14C668BB}" type="pres">
      <dgm:prSet presAssocID="{914EA813-2FCE-4D9A-9C15-53935AE7AA3C}" presName="hierRoot3" presStyleCnt="0"/>
      <dgm:spPr/>
    </dgm:pt>
    <dgm:pt modelId="{A6C40DAE-664E-4C9C-AB6C-3131652D8C5F}" type="pres">
      <dgm:prSet presAssocID="{914EA813-2FCE-4D9A-9C15-53935AE7AA3C}" presName="composite3" presStyleCnt="0"/>
      <dgm:spPr/>
    </dgm:pt>
    <dgm:pt modelId="{66414D12-20FC-4CAA-8C40-310CB195D09D}" type="pres">
      <dgm:prSet presAssocID="{914EA813-2FCE-4D9A-9C15-53935AE7AA3C}" presName="background3" presStyleLbl="node3" presStyleIdx="1" presStyleCnt="2"/>
      <dgm:spPr/>
    </dgm:pt>
    <dgm:pt modelId="{CB6E442F-002E-431C-8704-578163FD3532}" type="pres">
      <dgm:prSet presAssocID="{914EA813-2FCE-4D9A-9C15-53935AE7AA3C}" presName="text3" presStyleLbl="fgAcc3" presStyleIdx="1" presStyleCnt="2" custScaleX="120805">
        <dgm:presLayoutVars>
          <dgm:chPref val="3"/>
        </dgm:presLayoutVars>
      </dgm:prSet>
      <dgm:spPr/>
    </dgm:pt>
    <dgm:pt modelId="{8B619069-DC93-4398-B8DE-B947A367907F}" type="pres">
      <dgm:prSet presAssocID="{914EA813-2FCE-4D9A-9C15-53935AE7AA3C}" presName="hierChild4" presStyleCnt="0"/>
      <dgm:spPr/>
    </dgm:pt>
  </dgm:ptLst>
  <dgm:cxnLst>
    <dgm:cxn modelId="{285B6308-A1D5-4D7F-BBD4-156316B08C1D}" type="presOf" srcId="{9AFCFFBC-BF30-4784-82FE-51F478A04F5C}" destId="{14D3263C-E6E8-4CFD-A98E-5CE9C57C67AF}" srcOrd="0" destOrd="0" presId="urn:microsoft.com/office/officeart/2005/8/layout/hierarchy1"/>
    <dgm:cxn modelId="{83C16911-E4B2-4362-A0AD-F4C324AB40D3}" type="presOf" srcId="{07DC4755-9D5C-4318-9595-6A78908A66CC}" destId="{67F0CA2A-ECA1-4F04-9650-03C71B440116}" srcOrd="0" destOrd="0" presId="urn:microsoft.com/office/officeart/2005/8/layout/hierarchy1"/>
    <dgm:cxn modelId="{082E7811-7749-44FB-B53C-212F841B55C2}" type="presOf" srcId="{0E42FDF4-3CC7-4246-BC82-B9D72A279074}" destId="{52D62874-6F30-4D0E-8E62-6555B1788ABF}" srcOrd="0" destOrd="0" presId="urn:microsoft.com/office/officeart/2005/8/layout/hierarchy1"/>
    <dgm:cxn modelId="{1454A445-F613-423C-B1C3-166812448E2A}" srcId="{AAD9F658-CC3A-49E9-BF29-BAEE0F2687C8}" destId="{9AFCFFBC-BF30-4784-82FE-51F478A04F5C}" srcOrd="0" destOrd="0" parTransId="{07DC4755-9D5C-4318-9595-6A78908A66CC}" sibTransId="{B1277F4D-D841-445F-8B19-B3DD594FDC3A}"/>
    <dgm:cxn modelId="{F296E449-15EC-4602-9D01-E790674E2BB3}" type="presOf" srcId="{0681C9B1-C88B-4A79-9D37-AAAD682BE233}" destId="{DF6E854E-AD75-4E1B-A9B7-D65A7A9CB3D9}" srcOrd="0" destOrd="0" presId="urn:microsoft.com/office/officeart/2005/8/layout/hierarchy1"/>
    <dgm:cxn modelId="{C741766C-39BD-4D14-B7EB-052E55FAD320}" srcId="{9AFCFFBC-BF30-4784-82FE-51F478A04F5C}" destId="{914EA813-2FCE-4D9A-9C15-53935AE7AA3C}" srcOrd="1" destOrd="0" parTransId="{0E42FDF4-3CC7-4246-BC82-B9D72A279074}" sibTransId="{DC886248-58C4-4127-B17F-471DDC6DA0BE}"/>
    <dgm:cxn modelId="{8CA70B7C-6EC5-451A-8728-58C04F085B90}" srcId="{0681C9B1-C88B-4A79-9D37-AAAD682BE233}" destId="{AAD9F658-CC3A-49E9-BF29-BAEE0F2687C8}" srcOrd="0" destOrd="0" parTransId="{49874CFA-ECF5-45DD-A6DF-4806AE9BC59E}" sibTransId="{75081E6A-B9E6-4752-A63C-47431B320C04}"/>
    <dgm:cxn modelId="{2B915D92-CA5C-4F78-80D3-7160F5449D8C}" type="presOf" srcId="{AAD9F658-CC3A-49E9-BF29-BAEE0F2687C8}" destId="{4482AA09-0F56-43F8-BBA0-F4584BC572D8}" srcOrd="0" destOrd="0" presId="urn:microsoft.com/office/officeart/2005/8/layout/hierarchy1"/>
    <dgm:cxn modelId="{D92CCEAF-9E1D-416F-9EC9-BDE401E5752B}" srcId="{9AFCFFBC-BF30-4784-82FE-51F478A04F5C}" destId="{0F83534C-781B-4439-93A9-E7BFC52F97AC}" srcOrd="0" destOrd="0" parTransId="{56648152-1FE1-4B4B-8E4E-0E82341BDEF0}" sibTransId="{C1B05355-C6D8-4523-8612-F640E7DC201B}"/>
    <dgm:cxn modelId="{B9076ABA-9473-4823-9CC1-D189D0C93DE3}" type="presOf" srcId="{0F83534C-781B-4439-93A9-E7BFC52F97AC}" destId="{15EEBC78-B19F-4BBC-AB6A-D07DA20D27DD}" srcOrd="0" destOrd="0" presId="urn:microsoft.com/office/officeart/2005/8/layout/hierarchy1"/>
    <dgm:cxn modelId="{324AFDC3-F105-41FE-8CE6-1F8A38C927F7}" type="presOf" srcId="{56648152-1FE1-4B4B-8E4E-0E82341BDEF0}" destId="{BD2CAC46-D2A5-441F-9741-4F5835DA74D4}" srcOrd="0" destOrd="0" presId="urn:microsoft.com/office/officeart/2005/8/layout/hierarchy1"/>
    <dgm:cxn modelId="{9CBFA7D2-5A90-4029-A3E6-C7A3F4790CC8}" type="presOf" srcId="{914EA813-2FCE-4D9A-9C15-53935AE7AA3C}" destId="{CB6E442F-002E-431C-8704-578163FD3532}" srcOrd="0" destOrd="0" presId="urn:microsoft.com/office/officeart/2005/8/layout/hierarchy1"/>
    <dgm:cxn modelId="{03A82149-228F-481F-B139-48848311D460}" type="presParOf" srcId="{DF6E854E-AD75-4E1B-A9B7-D65A7A9CB3D9}" destId="{920B214F-AD56-40EB-B3AB-9484524D3639}" srcOrd="0" destOrd="0" presId="urn:microsoft.com/office/officeart/2005/8/layout/hierarchy1"/>
    <dgm:cxn modelId="{B19F818B-D73C-4E15-8FA2-CF3C70A08EB3}" type="presParOf" srcId="{920B214F-AD56-40EB-B3AB-9484524D3639}" destId="{4FC97586-0DF2-477E-83E3-40335484A0F6}" srcOrd="0" destOrd="0" presId="urn:microsoft.com/office/officeart/2005/8/layout/hierarchy1"/>
    <dgm:cxn modelId="{53A94010-472D-4F00-A216-925C7AE870FA}" type="presParOf" srcId="{4FC97586-0DF2-477E-83E3-40335484A0F6}" destId="{B18DEF4E-F052-4542-B78E-A4ACC0170769}" srcOrd="0" destOrd="0" presId="urn:microsoft.com/office/officeart/2005/8/layout/hierarchy1"/>
    <dgm:cxn modelId="{7A1C4873-8C6B-42EE-82A0-333E7C7F94C6}" type="presParOf" srcId="{4FC97586-0DF2-477E-83E3-40335484A0F6}" destId="{4482AA09-0F56-43F8-BBA0-F4584BC572D8}" srcOrd="1" destOrd="0" presId="urn:microsoft.com/office/officeart/2005/8/layout/hierarchy1"/>
    <dgm:cxn modelId="{1CCCF9F7-E60B-4143-AFA2-8316046ABD59}" type="presParOf" srcId="{920B214F-AD56-40EB-B3AB-9484524D3639}" destId="{16A9D9BF-EF40-4474-BA96-C26FFF0C9EDF}" srcOrd="1" destOrd="0" presId="urn:microsoft.com/office/officeart/2005/8/layout/hierarchy1"/>
    <dgm:cxn modelId="{2ACECD7A-3FA4-4E74-8924-93F2B7A4E5EA}" type="presParOf" srcId="{16A9D9BF-EF40-4474-BA96-C26FFF0C9EDF}" destId="{67F0CA2A-ECA1-4F04-9650-03C71B440116}" srcOrd="0" destOrd="0" presId="urn:microsoft.com/office/officeart/2005/8/layout/hierarchy1"/>
    <dgm:cxn modelId="{E6E396E0-5B35-41BA-9B70-D759BFDA7151}" type="presParOf" srcId="{16A9D9BF-EF40-4474-BA96-C26FFF0C9EDF}" destId="{2A6C3D25-B7FF-49B1-A3E0-E4BA862B4CD2}" srcOrd="1" destOrd="0" presId="urn:microsoft.com/office/officeart/2005/8/layout/hierarchy1"/>
    <dgm:cxn modelId="{C1991237-47A5-40B6-9ABD-27C8A9AEDB4C}" type="presParOf" srcId="{2A6C3D25-B7FF-49B1-A3E0-E4BA862B4CD2}" destId="{D8A2558D-DBAE-4F6B-82AF-23C4B253574D}" srcOrd="0" destOrd="0" presId="urn:microsoft.com/office/officeart/2005/8/layout/hierarchy1"/>
    <dgm:cxn modelId="{E2C71814-FF5C-48CA-A99C-6AE6B030778A}" type="presParOf" srcId="{D8A2558D-DBAE-4F6B-82AF-23C4B253574D}" destId="{7BB60479-A9FB-4CE6-B3A7-076488DF96B9}" srcOrd="0" destOrd="0" presId="urn:microsoft.com/office/officeart/2005/8/layout/hierarchy1"/>
    <dgm:cxn modelId="{41F1308E-636A-4D94-B24F-645D817DA25E}" type="presParOf" srcId="{D8A2558D-DBAE-4F6B-82AF-23C4B253574D}" destId="{14D3263C-E6E8-4CFD-A98E-5CE9C57C67AF}" srcOrd="1" destOrd="0" presId="urn:microsoft.com/office/officeart/2005/8/layout/hierarchy1"/>
    <dgm:cxn modelId="{FC1C1A0D-3BD5-4C6C-A7A5-2BB2AB8293E6}" type="presParOf" srcId="{2A6C3D25-B7FF-49B1-A3E0-E4BA862B4CD2}" destId="{2019C468-5DD6-4D57-A341-AE081E6B9DBA}" srcOrd="1" destOrd="0" presId="urn:microsoft.com/office/officeart/2005/8/layout/hierarchy1"/>
    <dgm:cxn modelId="{45BCDBCC-89F4-479D-8E89-E999FAA4A553}" type="presParOf" srcId="{2019C468-5DD6-4D57-A341-AE081E6B9DBA}" destId="{BD2CAC46-D2A5-441F-9741-4F5835DA74D4}" srcOrd="0" destOrd="0" presId="urn:microsoft.com/office/officeart/2005/8/layout/hierarchy1"/>
    <dgm:cxn modelId="{4B92AF70-CB67-44E1-8491-F621AECE13A7}" type="presParOf" srcId="{2019C468-5DD6-4D57-A341-AE081E6B9DBA}" destId="{7DFBE647-2925-46DD-90A3-08CD48ADBEA3}" srcOrd="1" destOrd="0" presId="urn:microsoft.com/office/officeart/2005/8/layout/hierarchy1"/>
    <dgm:cxn modelId="{A7555BB0-B4EA-479F-9703-D6988FA711C7}" type="presParOf" srcId="{7DFBE647-2925-46DD-90A3-08CD48ADBEA3}" destId="{4D95EACC-3620-4D82-98F7-276C00E59CFC}" srcOrd="0" destOrd="0" presId="urn:microsoft.com/office/officeart/2005/8/layout/hierarchy1"/>
    <dgm:cxn modelId="{16B6C3D0-FF22-47C9-BE5E-BED53BC1BEEA}" type="presParOf" srcId="{4D95EACC-3620-4D82-98F7-276C00E59CFC}" destId="{A0100918-D31F-439F-BB52-82E46CE860D3}" srcOrd="0" destOrd="0" presId="urn:microsoft.com/office/officeart/2005/8/layout/hierarchy1"/>
    <dgm:cxn modelId="{292F4311-103F-4BBB-8B5F-A719C65D975B}" type="presParOf" srcId="{4D95EACC-3620-4D82-98F7-276C00E59CFC}" destId="{15EEBC78-B19F-4BBC-AB6A-D07DA20D27DD}" srcOrd="1" destOrd="0" presId="urn:microsoft.com/office/officeart/2005/8/layout/hierarchy1"/>
    <dgm:cxn modelId="{F29E8E85-08DA-46B5-9624-4B4E49DBA0B9}" type="presParOf" srcId="{7DFBE647-2925-46DD-90A3-08CD48ADBEA3}" destId="{A369DE4B-4E7E-40AF-8411-5E5EF5AFDC08}" srcOrd="1" destOrd="0" presId="urn:microsoft.com/office/officeart/2005/8/layout/hierarchy1"/>
    <dgm:cxn modelId="{3230CA96-1E09-4F8C-A425-C2FE39AA654D}" type="presParOf" srcId="{2019C468-5DD6-4D57-A341-AE081E6B9DBA}" destId="{52D62874-6F30-4D0E-8E62-6555B1788ABF}" srcOrd="2" destOrd="0" presId="urn:microsoft.com/office/officeart/2005/8/layout/hierarchy1"/>
    <dgm:cxn modelId="{AAB817EA-8DAD-4E7B-8728-64215A4A902B}" type="presParOf" srcId="{2019C468-5DD6-4D57-A341-AE081E6B9DBA}" destId="{798BFF03-B2C9-4C6B-A9A6-CCDC14C668BB}" srcOrd="3" destOrd="0" presId="urn:microsoft.com/office/officeart/2005/8/layout/hierarchy1"/>
    <dgm:cxn modelId="{A25B7553-7C9E-4D98-8AC5-B07ACEB64ACB}" type="presParOf" srcId="{798BFF03-B2C9-4C6B-A9A6-CCDC14C668BB}" destId="{A6C40DAE-664E-4C9C-AB6C-3131652D8C5F}" srcOrd="0" destOrd="0" presId="urn:microsoft.com/office/officeart/2005/8/layout/hierarchy1"/>
    <dgm:cxn modelId="{E2C3FF7A-09C7-4CF6-B9C7-94C7E19BCD72}" type="presParOf" srcId="{A6C40DAE-664E-4C9C-AB6C-3131652D8C5F}" destId="{66414D12-20FC-4CAA-8C40-310CB195D09D}" srcOrd="0" destOrd="0" presId="urn:microsoft.com/office/officeart/2005/8/layout/hierarchy1"/>
    <dgm:cxn modelId="{B2DEFC90-7160-4350-B4A7-7E91CEAE9F2C}" type="presParOf" srcId="{A6C40DAE-664E-4C9C-AB6C-3131652D8C5F}" destId="{CB6E442F-002E-431C-8704-578163FD3532}" srcOrd="1" destOrd="0" presId="urn:microsoft.com/office/officeart/2005/8/layout/hierarchy1"/>
    <dgm:cxn modelId="{341482DF-9905-4F22-9FA1-52B407CA9510}" type="presParOf" srcId="{798BFF03-B2C9-4C6B-A9A6-CCDC14C668BB}" destId="{8B619069-DC93-4398-B8DE-B947A36790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62874-6F30-4D0E-8E62-6555B1788ABF}">
      <dsp:nvSpPr>
        <dsp:cNvPr id="0" name=""/>
        <dsp:cNvSpPr/>
      </dsp:nvSpPr>
      <dsp:spPr>
        <a:xfrm>
          <a:off x="3296896" y="3714642"/>
          <a:ext cx="1761381" cy="69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279"/>
              </a:lnTo>
              <a:lnTo>
                <a:pt x="1761381" y="471279"/>
              </a:lnTo>
              <a:lnTo>
                <a:pt x="1761381" y="691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CAC46-D2A5-441F-9741-4F5835DA74D4}">
      <dsp:nvSpPr>
        <dsp:cNvPr id="0" name=""/>
        <dsp:cNvSpPr/>
      </dsp:nvSpPr>
      <dsp:spPr>
        <a:xfrm>
          <a:off x="1596399" y="3714642"/>
          <a:ext cx="1700496" cy="691562"/>
        </a:xfrm>
        <a:custGeom>
          <a:avLst/>
          <a:gdLst/>
          <a:ahLst/>
          <a:cxnLst/>
          <a:rect l="0" t="0" r="0" b="0"/>
          <a:pathLst>
            <a:path>
              <a:moveTo>
                <a:pt x="1700496" y="0"/>
              </a:moveTo>
              <a:lnTo>
                <a:pt x="1700496" y="471279"/>
              </a:lnTo>
              <a:lnTo>
                <a:pt x="0" y="471279"/>
              </a:lnTo>
              <a:lnTo>
                <a:pt x="0" y="691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0CA2A-ECA1-4F04-9650-03C71B440116}">
      <dsp:nvSpPr>
        <dsp:cNvPr id="0" name=""/>
        <dsp:cNvSpPr/>
      </dsp:nvSpPr>
      <dsp:spPr>
        <a:xfrm>
          <a:off x="3251176" y="1513136"/>
          <a:ext cx="91440" cy="691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DEF4E-F052-4542-B78E-A4ACC0170769}">
      <dsp:nvSpPr>
        <dsp:cNvPr id="0" name=""/>
        <dsp:cNvSpPr/>
      </dsp:nvSpPr>
      <dsp:spPr>
        <a:xfrm>
          <a:off x="2107964" y="3192"/>
          <a:ext cx="2377864" cy="150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2AA09-0F56-43F8-BBA0-F4584BC572D8}">
      <dsp:nvSpPr>
        <dsp:cNvPr id="0" name=""/>
        <dsp:cNvSpPr/>
      </dsp:nvSpPr>
      <dsp:spPr>
        <a:xfrm>
          <a:off x="2372171" y="254189"/>
          <a:ext cx="2377864" cy="150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</a:rPr>
            <a:t>Monarch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</a:rPr>
            <a:t>Veto Power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</a:rPr>
            <a:t>Head of State</a:t>
          </a:r>
        </a:p>
      </dsp:txBody>
      <dsp:txXfrm>
        <a:off x="2416396" y="298414"/>
        <a:ext cx="2289414" cy="1421493"/>
      </dsp:txXfrm>
    </dsp:sp>
    <dsp:sp modelId="{7BB60479-A9FB-4CE6-B3A7-076488DF96B9}">
      <dsp:nvSpPr>
        <dsp:cNvPr id="0" name=""/>
        <dsp:cNvSpPr/>
      </dsp:nvSpPr>
      <dsp:spPr>
        <a:xfrm>
          <a:off x="1675264" y="2204698"/>
          <a:ext cx="3243264" cy="150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3263C-E6E8-4CFD-A98E-5CE9C57C67AF}">
      <dsp:nvSpPr>
        <dsp:cNvPr id="0" name=""/>
        <dsp:cNvSpPr/>
      </dsp:nvSpPr>
      <dsp:spPr>
        <a:xfrm>
          <a:off x="1939471" y="2455695"/>
          <a:ext cx="3243264" cy="150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6600"/>
              </a:solidFill>
            </a:rPr>
            <a:t>Parliament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6600"/>
              </a:solidFill>
            </a:rPr>
            <a:t>Laws + Policy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6600"/>
              </a:solidFill>
            </a:rPr>
            <a:t>Tory – Whig – Labor (later) </a:t>
          </a:r>
        </a:p>
      </dsp:txBody>
      <dsp:txXfrm>
        <a:off x="1983696" y="2499920"/>
        <a:ext cx="3154814" cy="1421493"/>
      </dsp:txXfrm>
    </dsp:sp>
    <dsp:sp modelId="{A0100918-D31F-439F-BB52-82E46CE860D3}">
      <dsp:nvSpPr>
        <dsp:cNvPr id="0" name=""/>
        <dsp:cNvSpPr/>
      </dsp:nvSpPr>
      <dsp:spPr>
        <a:xfrm>
          <a:off x="99225" y="4406204"/>
          <a:ext cx="2994349" cy="1740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EBC78-B19F-4BBC-AB6A-D07DA20D27DD}">
      <dsp:nvSpPr>
        <dsp:cNvPr id="0" name=""/>
        <dsp:cNvSpPr/>
      </dsp:nvSpPr>
      <dsp:spPr>
        <a:xfrm>
          <a:off x="363432" y="4657201"/>
          <a:ext cx="2994349" cy="1740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House of Lords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Inherited  / Appointed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Nobles + Clergy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75000"/>
                </a:schemeClr>
              </a:solidFill>
            </a:rPr>
            <a:t>Veto Power</a:t>
          </a:r>
        </a:p>
      </dsp:txBody>
      <dsp:txXfrm>
        <a:off x="414407" y="4708176"/>
        <a:ext cx="2892399" cy="1638456"/>
      </dsp:txXfrm>
    </dsp:sp>
    <dsp:sp modelId="{66414D12-20FC-4CAA-8C40-310CB195D09D}">
      <dsp:nvSpPr>
        <dsp:cNvPr id="0" name=""/>
        <dsp:cNvSpPr/>
      </dsp:nvSpPr>
      <dsp:spPr>
        <a:xfrm>
          <a:off x="3621988" y="4406204"/>
          <a:ext cx="2872578" cy="150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E442F-002E-431C-8704-578163FD3532}">
      <dsp:nvSpPr>
        <dsp:cNvPr id="0" name=""/>
        <dsp:cNvSpPr/>
      </dsp:nvSpPr>
      <dsp:spPr>
        <a:xfrm>
          <a:off x="3886195" y="4657201"/>
          <a:ext cx="2872578" cy="1509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</a:rPr>
            <a:t>House of Commons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Elected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</a:rPr>
            <a:t>Middle Class</a:t>
          </a:r>
        </a:p>
      </dsp:txBody>
      <dsp:txXfrm>
        <a:off x="3930420" y="4701426"/>
        <a:ext cx="2784128" cy="1421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7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E906-5724-4E1D-B224-75908AEB5A1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E676-AE3C-4BA1-AF15-4B18A4699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es miser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18" y="2968425"/>
            <a:ext cx="6164357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41" y="2498676"/>
            <a:ext cx="2606373" cy="262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740" y="336842"/>
            <a:ext cx="11315835" cy="1958489"/>
          </a:xfrm>
        </p:spPr>
        <p:txBody>
          <a:bodyPr>
            <a:normAutofit/>
          </a:bodyPr>
          <a:lstStyle/>
          <a:p>
            <a:r>
              <a:rPr lang="en-US" dirty="0"/>
              <a:t>Post-Napoleonic Europe 1815-1850:</a:t>
            </a:r>
            <a:br>
              <a:rPr lang="en-US" dirty="0"/>
            </a:br>
            <a:r>
              <a:rPr lang="en-US" dirty="0"/>
              <a:t>Reaction, Revolution &amp; Romanticism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530" y="2480015"/>
            <a:ext cx="7769045" cy="1284238"/>
          </a:xfrm>
        </p:spPr>
        <p:txBody>
          <a:bodyPr>
            <a:normAutofit/>
          </a:bodyPr>
          <a:lstStyle/>
          <a:p>
            <a:r>
              <a:rPr lang="en-US" b="1" dirty="0"/>
              <a:t>Chapter 21: Western Civilization, 9</a:t>
            </a:r>
            <a:r>
              <a:rPr lang="en-US" b="1" baseline="30000" dirty="0"/>
              <a:t>th</a:t>
            </a:r>
            <a:r>
              <a:rPr lang="en-US" b="1" dirty="0"/>
              <a:t> Ed. by J. </a:t>
            </a:r>
            <a:r>
              <a:rPr lang="en-US" b="1" dirty="0" err="1"/>
              <a:t>Spielvogel</a:t>
            </a:r>
            <a:r>
              <a:rPr lang="en-US" b="1" dirty="0"/>
              <a:t> +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59741" y="2554331"/>
            <a:ext cx="2590800" cy="2514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0217" y="274638"/>
            <a:ext cx="63128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250" y="274638"/>
            <a:ext cx="5557221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Script MT Bold"/>
              </a:rPr>
              <a:t>The Revolutionary Wave, continues…</a:t>
            </a:r>
            <a:r>
              <a:rPr lang="en-US" sz="40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50" y="1049338"/>
            <a:ext cx="8569362" cy="5486400"/>
          </a:xfrm>
        </p:spPr>
        <p:txBody>
          <a:bodyPr/>
          <a:lstStyle/>
          <a:p>
            <a:pPr eaLnBrk="1" hangingPunct="1"/>
            <a:r>
              <a:rPr lang="en-US" sz="2200" b="1" u="sng" dirty="0">
                <a:solidFill>
                  <a:srgbClr val="FF0000"/>
                </a:solidFill>
              </a:rPr>
              <a:t>The Balkans</a:t>
            </a:r>
          </a:p>
          <a:p>
            <a:pPr lvl="1" eaLnBrk="1" hangingPunct="1"/>
            <a:r>
              <a:rPr lang="en-US" sz="2200" dirty="0"/>
              <a:t>“</a:t>
            </a:r>
            <a:r>
              <a:rPr lang="en-US" sz="2200" b="1" dirty="0">
                <a:solidFill>
                  <a:srgbClr val="FF0000"/>
                </a:solidFill>
              </a:rPr>
              <a:t>Eastern Question</a:t>
            </a:r>
            <a:r>
              <a:rPr lang="en-US" sz="2200" dirty="0">
                <a:solidFill>
                  <a:srgbClr val="FF0000"/>
                </a:solidFill>
              </a:rPr>
              <a:t>” = Ottomans??</a:t>
            </a:r>
          </a:p>
          <a:p>
            <a:pPr lvl="2" eaLnBrk="1" hangingPunct="1"/>
            <a:r>
              <a:rPr lang="en-US" sz="2200" dirty="0">
                <a:solidFill>
                  <a:srgbClr val="FF0000"/>
                </a:solidFill>
              </a:rPr>
              <a:t>Conflict of Interest</a:t>
            </a:r>
          </a:p>
          <a:p>
            <a:pPr lvl="3" eaLnBrk="1" hangingPunct="1"/>
            <a:r>
              <a:rPr lang="en-US" sz="2200" dirty="0">
                <a:solidFill>
                  <a:srgbClr val="FF0000"/>
                </a:solidFill>
              </a:rPr>
              <a:t>R &amp; A &gt;&gt; Land</a:t>
            </a:r>
          </a:p>
          <a:p>
            <a:pPr lvl="3" eaLnBrk="1" hangingPunct="1"/>
            <a:r>
              <a:rPr lang="en-US" sz="2200" dirty="0">
                <a:solidFill>
                  <a:srgbClr val="FF0000"/>
                </a:solidFill>
              </a:rPr>
              <a:t>F &amp; GB &gt;&gt; Biz</a:t>
            </a:r>
          </a:p>
          <a:p>
            <a:pPr lvl="3" eaLnBrk="1" hangingPunct="1"/>
            <a:r>
              <a:rPr lang="en-US" sz="2200" dirty="0">
                <a:solidFill>
                  <a:srgbClr val="FF0000"/>
                </a:solidFill>
              </a:rPr>
              <a:t>Christianity v. Islam</a:t>
            </a:r>
          </a:p>
          <a:p>
            <a:pPr lvl="1" eaLnBrk="1" hangingPunct="1"/>
            <a:r>
              <a:rPr lang="en-US" sz="2200" b="1" dirty="0"/>
              <a:t>Greece 1821</a:t>
            </a:r>
          </a:p>
          <a:p>
            <a:pPr lvl="2" eaLnBrk="1" hangingPunct="1"/>
            <a:r>
              <a:rPr lang="en-US" sz="2200" dirty="0"/>
              <a:t>No initial direct intervention</a:t>
            </a:r>
          </a:p>
          <a:p>
            <a:pPr lvl="2" eaLnBrk="1" hangingPunct="1"/>
            <a:r>
              <a:rPr lang="en-US" sz="2200" dirty="0"/>
              <a:t>1827 Treaty of London #1… naval support, demand independence</a:t>
            </a:r>
          </a:p>
          <a:p>
            <a:pPr lvl="2" eaLnBrk="1" hangingPunct="1"/>
            <a:r>
              <a:rPr lang="en-US" sz="2200" dirty="0"/>
              <a:t> Treaty of Adrianople 1829</a:t>
            </a:r>
          </a:p>
          <a:p>
            <a:pPr lvl="3" eaLnBrk="1" hangingPunct="1"/>
            <a:r>
              <a:rPr lang="en-US" sz="2200" dirty="0"/>
              <a:t>R intervention &gt;&gt; allows GB / F / R decision making power</a:t>
            </a:r>
          </a:p>
          <a:p>
            <a:pPr lvl="2" eaLnBrk="1" hangingPunct="1"/>
            <a:r>
              <a:rPr lang="en-US" sz="2200" b="1" u="sng" dirty="0"/>
              <a:t>1830 Treaty of London #2 </a:t>
            </a:r>
            <a:r>
              <a:rPr lang="en-US" sz="2200" b="1" dirty="0"/>
              <a:t>= Greek independence </a:t>
            </a:r>
            <a:r>
              <a:rPr lang="en-US" sz="2200" dirty="0"/>
              <a:t>&gt;&gt; Otto I</a:t>
            </a:r>
          </a:p>
          <a:p>
            <a:pPr lvl="2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689412" y="3455894"/>
            <a:ext cx="4168588" cy="28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61612" y="1918772"/>
            <a:ext cx="112955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 Sea</a:t>
            </a:r>
          </a:p>
        </p:txBody>
      </p:sp>
    </p:spTree>
    <p:extLst>
      <p:ext uri="{BB962C8B-B14F-4D97-AF65-F5344CB8AC3E}">
        <p14:creationId xmlns:p14="http://schemas.microsoft.com/office/powerpoint/2010/main" val="26973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  <p:bldP spid="18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055" y="42545"/>
            <a:ext cx="6215309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69594"/>
            <a:ext cx="4343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0066FF"/>
                </a:solidFill>
                <a:latin typeface="Script MT Bold"/>
              </a:rPr>
              <a:t>The Revolutionary Wave continues…</a:t>
            </a:r>
            <a:r>
              <a:rPr lang="en-US" sz="3200" b="1" dirty="0">
                <a:latin typeface="Script MT Bold"/>
              </a:rPr>
              <a:t> </a:t>
            </a:r>
            <a:r>
              <a:rPr lang="en-US" sz="3200" b="1" dirty="0">
                <a:latin typeface="Arial Black" pitchFamily="34" charset="0"/>
              </a:rPr>
              <a:t>Serbia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National Identity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/>
              <a:t>Slavic &amp; Orthodox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/>
              <a:t>Guerilla War by </a:t>
            </a:r>
            <a:r>
              <a:rPr lang="en-US" sz="2800" b="1" dirty="0">
                <a:solidFill>
                  <a:srgbClr val="FF0000"/>
                </a:solidFill>
              </a:rPr>
              <a:t>Kara George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Partial Autonomy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/>
              <a:t>Negotiated by </a:t>
            </a:r>
            <a:r>
              <a:rPr lang="en-US" sz="2800" b="1" dirty="0" err="1">
                <a:solidFill>
                  <a:srgbClr val="FF0000"/>
                </a:solidFill>
              </a:rPr>
              <a:t>Milos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Obrenovitch</a:t>
            </a:r>
            <a:endParaRPr lang="en-US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Independence granted 1830 by Ottomans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Territory, border &amp; [ethnic / religious] minority issues =  tension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Links to Russia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/>
              <a:t>Slavic Culture, Religion, Trade &amp; Alliance</a:t>
            </a: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>
            <a:off x="3294529" y="1304364"/>
            <a:ext cx="3980330" cy="521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8633490"/>
              </p:ext>
            </p:extLst>
          </p:nvPr>
        </p:nvGraphicFramePr>
        <p:xfrm>
          <a:off x="4548116" y="274638"/>
          <a:ext cx="6858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7" name="Title 6"/>
          <p:cNvSpPr>
            <a:spLocks noGrp="1"/>
          </p:cNvSpPr>
          <p:nvPr>
            <p:ph type="title"/>
          </p:nvPr>
        </p:nvSpPr>
        <p:spPr>
          <a:xfrm>
            <a:off x="464023" y="274638"/>
            <a:ext cx="6018664" cy="2250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dirty="0"/>
              <a:t>1800s Conservatism in GB:</a:t>
            </a:r>
            <a:br>
              <a:rPr lang="en-US" sz="3200" b="1" u="sng" dirty="0"/>
            </a:br>
            <a:r>
              <a:rPr lang="en-US" sz="3200" b="1" dirty="0">
                <a:solidFill>
                  <a:srgbClr val="7030A0"/>
                </a:solidFill>
              </a:rPr>
              <a:t>Tories = “Old” Aristocracy</a:t>
            </a:r>
            <a:br>
              <a:rPr lang="en-US" sz="3200" dirty="0"/>
            </a:br>
            <a:r>
              <a:rPr lang="en-US" sz="3200" b="1" dirty="0">
                <a:solidFill>
                  <a:srgbClr val="FF0000"/>
                </a:solidFill>
              </a:rPr>
              <a:t>Whigs = “New” Aristocracy + Industrial based urban Middle Class…</a:t>
            </a:r>
            <a:br>
              <a:rPr lang="en-US" sz="3200" dirty="0"/>
            </a:br>
            <a:r>
              <a:rPr lang="en-US" sz="3200" b="1" dirty="0">
                <a:solidFill>
                  <a:srgbClr val="0000FF"/>
                </a:solidFill>
              </a:rPr>
              <a:t>Issues: Suffrage? Tariffs? Censorship?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9659" y="2918619"/>
            <a:ext cx="3122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3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8DEF4E-F052-4542-B78E-A4ACC0170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B18DEF4E-F052-4542-B78E-A4ACC0170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82AA09-0F56-43F8-BBA0-F4584BC57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4482AA09-0F56-43F8-BBA0-F4584BC57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0CA2A-ECA1-4F04-9650-03C71B44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67F0CA2A-ECA1-4F04-9650-03C71B440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B60479-A9FB-4CE6-B3A7-076488DF9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7BB60479-A9FB-4CE6-B3A7-076488DF9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3263C-E6E8-4CFD-A98E-5CE9C57C6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14D3263C-E6E8-4CFD-A98E-5CE9C57C6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2CAC46-D2A5-441F-9741-4F5835DA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BD2CAC46-D2A5-441F-9741-4F5835DA7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00918-D31F-439F-BB52-82E46CE86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0100918-D31F-439F-BB52-82E46CE86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EBC78-B19F-4BBC-AB6A-D07DA20D2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15EEBC78-B19F-4BBC-AB6A-D07DA20D2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62874-6F30-4D0E-8E62-6555B1788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52D62874-6F30-4D0E-8E62-6555B1788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14D12-20FC-4CAA-8C40-310CB195D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66414D12-20FC-4CAA-8C40-310CB195D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E442F-002E-431C-8704-578163FD3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CB6E442F-002E-431C-8704-578163FD3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296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Documents and Settings\Administrator\My Documents\R's Pictures\R&amp;J Europe '07\UKP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1486" y="2187397"/>
            <a:ext cx="3292638" cy="283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7373" y="92075"/>
            <a:ext cx="1828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36979" y="274638"/>
            <a:ext cx="8998692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Revolt? Reforming Great Britain… step by step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990601"/>
            <a:ext cx="10273143" cy="56901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C00000"/>
                </a:solidFill>
              </a:rPr>
              <a:t>Act of Union 1798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rgbClr val="C00000"/>
                </a:solidFill>
              </a:rPr>
              <a:t>Protestant Irish reps to House of Commons</a:t>
            </a:r>
          </a:p>
          <a:p>
            <a:pPr eaLnBrk="1" hangingPunct="1">
              <a:defRPr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Catholic Emancipation Act 1828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RCs could be members of Parliament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Keeps peace in Ireland</a:t>
            </a:r>
          </a:p>
          <a:p>
            <a:pPr eaLnBrk="1" hangingPunct="1">
              <a:defRPr/>
            </a:pP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Great Reform Bill 1832</a:t>
            </a:r>
          </a:p>
          <a:p>
            <a:pPr lvl="1" eaLnBrk="1" hangingPunct="1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To solve “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rotten borough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” problem</a:t>
            </a:r>
          </a:p>
          <a:p>
            <a:pPr lvl="1"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↑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electorate by re-drawing voting districts 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cs typeface="Arial"/>
              </a:rPr>
              <a:t>&amp; reducing (↓)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property qualifications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8565" y="274638"/>
            <a:ext cx="9592235" cy="639762"/>
          </a:xfrm>
        </p:spPr>
        <p:txBody>
          <a:bodyPr/>
          <a:lstStyle/>
          <a:p>
            <a:r>
              <a:rPr lang="en-US" sz="3600" b="1" dirty="0"/>
              <a:t>Revolution in France… again (1830)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11" y="1045602"/>
            <a:ext cx="8610600" cy="5507598"/>
          </a:xfrm>
        </p:spPr>
        <p:txBody>
          <a:bodyPr>
            <a:normAutofit/>
          </a:bodyPr>
          <a:lstStyle/>
          <a:p>
            <a:r>
              <a:rPr lang="en-US" dirty="0"/>
              <a:t>Louis XVIII (Bourbon CM) dies 1824</a:t>
            </a:r>
          </a:p>
          <a:p>
            <a:r>
              <a:rPr lang="en-US" b="1" dirty="0">
                <a:solidFill>
                  <a:srgbClr val="660066"/>
                </a:solidFill>
              </a:rPr>
              <a:t>Charles X: Ultra-royalist + Divine Right</a:t>
            </a:r>
          </a:p>
          <a:p>
            <a:pPr lvl="1"/>
            <a:r>
              <a:rPr lang="en-US" sz="2800" dirty="0">
                <a:solidFill>
                  <a:srgbClr val="660066"/>
                </a:solidFill>
              </a:rPr>
              <a:t>$ to nobles + primogeniture + power grab!</a:t>
            </a:r>
          </a:p>
          <a:p>
            <a:pPr lvl="1"/>
            <a:r>
              <a:rPr lang="en-US" sz="2800" b="1" u="sng" dirty="0">
                <a:solidFill>
                  <a:srgbClr val="660066"/>
                </a:solidFill>
              </a:rPr>
              <a:t>Four Ordinances</a:t>
            </a:r>
            <a:r>
              <a:rPr lang="en-US" sz="2800" dirty="0">
                <a:solidFill>
                  <a:srgbClr val="660066"/>
                </a:solidFill>
              </a:rPr>
              <a:t>: </a:t>
            </a:r>
            <a:r>
              <a:rPr lang="en-US" sz="2800" dirty="0">
                <a:solidFill>
                  <a:srgbClr val="660066"/>
                </a:solidFill>
                <a:cs typeface="Arial" charset="0"/>
              </a:rPr>
              <a:t>↓ </a:t>
            </a:r>
            <a:r>
              <a:rPr lang="en-US" sz="2800" dirty="0">
                <a:solidFill>
                  <a:srgbClr val="660066"/>
                </a:solidFill>
              </a:rPr>
              <a:t>rights, </a:t>
            </a:r>
            <a:r>
              <a:rPr lang="en-US" sz="2800" dirty="0">
                <a:solidFill>
                  <a:srgbClr val="660066"/>
                </a:solidFill>
                <a:cs typeface="Arial" charset="0"/>
              </a:rPr>
              <a:t>↓ </a:t>
            </a:r>
            <a:r>
              <a:rPr lang="en-US" sz="2800" dirty="0">
                <a:solidFill>
                  <a:srgbClr val="660066"/>
                </a:solidFill>
              </a:rPr>
              <a:t>power, </a:t>
            </a:r>
            <a:r>
              <a:rPr lang="en-US" sz="2800" dirty="0">
                <a:solidFill>
                  <a:srgbClr val="660066"/>
                </a:solidFill>
                <a:cs typeface="Arial" charset="0"/>
              </a:rPr>
              <a:t>↓ gov’t</a:t>
            </a:r>
          </a:p>
          <a:p>
            <a:pPr lvl="2"/>
            <a:r>
              <a:rPr lang="en-US" sz="2800" dirty="0">
                <a:solidFill>
                  <a:srgbClr val="660066"/>
                </a:solidFill>
                <a:cs typeface="Arial" charset="0"/>
              </a:rPr>
              <a:t>Dissolved Chamber of Deputies </a:t>
            </a:r>
            <a:r>
              <a:rPr lang="en-US" sz="2800" dirty="0">
                <a:solidFill>
                  <a:srgbClr val="660066"/>
                </a:solidFill>
                <a:cs typeface="Arial" charset="0"/>
                <a:sym typeface="Wingdings" pitchFamily="2" charset="2"/>
              </a:rPr>
              <a:t> </a:t>
            </a:r>
            <a:endParaRPr lang="en-US" sz="2800" dirty="0">
              <a:solidFill>
                <a:srgbClr val="660066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July Revolt 1830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“Les </a:t>
            </a:r>
            <a:r>
              <a:rPr lang="en-US" i="1" dirty="0" err="1">
                <a:solidFill>
                  <a:srgbClr val="FF0000"/>
                </a:solidFill>
              </a:rPr>
              <a:t>Miserables</a:t>
            </a:r>
            <a:r>
              <a:rPr lang="en-US" i="1" dirty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Worker Revolt – Barricades in Parisian streets!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Charles X abdicates</a:t>
            </a:r>
          </a:p>
          <a:p>
            <a:r>
              <a:rPr lang="en-US" b="1" dirty="0">
                <a:solidFill>
                  <a:srgbClr val="3333FF"/>
                </a:solidFill>
              </a:rPr>
              <a:t>Louis Philippe the “King of the French”</a:t>
            </a:r>
          </a:p>
          <a:p>
            <a:pPr lvl="1"/>
            <a:r>
              <a:rPr lang="en-US" sz="2800" dirty="0">
                <a:solidFill>
                  <a:srgbClr val="3333FF"/>
                </a:solidFill>
              </a:rPr>
              <a:t>CM, Tricolor, </a:t>
            </a:r>
            <a:r>
              <a:rPr lang="en-US" sz="2800" dirty="0">
                <a:solidFill>
                  <a:srgbClr val="3333FF"/>
                </a:solidFill>
                <a:cs typeface="Arial" charset="0"/>
              </a:rPr>
              <a:t>↑rights, shared power, but NO social </a:t>
            </a:r>
            <a:r>
              <a:rPr lang="el-GR" sz="2800" dirty="0">
                <a:solidFill>
                  <a:srgbClr val="3333FF"/>
                </a:solidFill>
                <a:cs typeface="Arial" charset="0"/>
              </a:rPr>
              <a:t>Δ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36866" name="Picture 2" descr="26-03-05/15 Schnetz,Jean Victor. Street battle in f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1025" y="3017838"/>
            <a:ext cx="30477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burdosclassroom.org/worldhistorywiki/images/7/72/R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594" y="143436"/>
            <a:ext cx="33312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1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52400"/>
            <a:ext cx="1089815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What actions did conservatives take to preserve the </a:t>
            </a:r>
            <a:r>
              <a:rPr lang="en-US" sz="3200" b="1" u="sng" dirty="0">
                <a:solidFill>
                  <a:srgbClr val="660066"/>
                </a:solidFill>
              </a:rPr>
              <a:t>status quo</a:t>
            </a:r>
            <a:r>
              <a:rPr lang="en-US" sz="3200" b="1" dirty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3143" y="1371601"/>
            <a:ext cx="5519057" cy="4754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Austria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Dominates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	German Confederation &amp; Italy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Prussia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/>
              <a:t>No promised reforms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/>
              <a:t>Diets ruled by </a:t>
            </a:r>
            <a:r>
              <a:rPr lang="en-US" sz="2800" b="1" u="sng" dirty="0"/>
              <a:t>Junkers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6600"/>
                </a:solidFill>
              </a:rPr>
              <a:t>German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6600"/>
                </a:solidFill>
              </a:rPr>
              <a:t>Limited self-government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FF6600"/>
                </a:solidFill>
              </a:rPr>
              <a:t>Carlsbad Decrees</a:t>
            </a:r>
            <a:r>
              <a:rPr lang="en-US" sz="2800" b="1" dirty="0">
                <a:solidFill>
                  <a:srgbClr val="FF6600"/>
                </a:solidFill>
              </a:rPr>
              <a:t> end </a:t>
            </a:r>
            <a:r>
              <a:rPr lang="en-US" sz="2800" b="1" i="1" dirty="0" err="1">
                <a:solidFill>
                  <a:srgbClr val="FF6600"/>
                </a:solidFill>
              </a:rPr>
              <a:t>Burschenschaften</a:t>
            </a:r>
            <a:endParaRPr lang="en-US" sz="2800" b="1" i="1" dirty="0">
              <a:solidFill>
                <a:srgbClr val="FF66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FF6600"/>
                </a:solidFill>
              </a:rPr>
              <a:t>Final Act</a:t>
            </a:r>
            <a:r>
              <a:rPr lang="en-US" sz="2800" b="1" dirty="0">
                <a:solidFill>
                  <a:srgbClr val="FF6600"/>
                </a:solidFill>
              </a:rPr>
              <a:t> limits free speech in government</a:t>
            </a:r>
          </a:p>
          <a:p>
            <a:pPr lvl="1" eaLnBrk="1" hangingPunct="1">
              <a:lnSpc>
                <a:spcPct val="90000"/>
              </a:lnSpc>
            </a:pPr>
            <a:endParaRPr lang="en-US" sz="2800" b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43000"/>
            <a:ext cx="5607698" cy="53653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Great Britain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Corn Laws</a:t>
            </a:r>
            <a:r>
              <a:rPr lang="en-US" sz="2800" b="1" dirty="0">
                <a:solidFill>
                  <a:srgbClr val="0000FF"/>
                </a:solidFill>
              </a:rPr>
              <a:t> = tariff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Combination Acts = no unions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Coercion Acts</a:t>
            </a:r>
            <a:r>
              <a:rPr lang="en-US" sz="2800" b="1" dirty="0">
                <a:solidFill>
                  <a:srgbClr val="0000FF"/>
                </a:solidFill>
              </a:rPr>
              <a:t> = no habeas corpus or “seditious” meetings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i="1" u="sng" dirty="0" err="1">
                <a:solidFill>
                  <a:srgbClr val="7030A0"/>
                </a:solidFill>
              </a:rPr>
              <a:t>Peterloo</a:t>
            </a:r>
            <a:r>
              <a:rPr lang="en-US" sz="2800" b="1" i="1" u="sng" dirty="0">
                <a:solidFill>
                  <a:srgbClr val="7030A0"/>
                </a:solidFill>
              </a:rPr>
              <a:t> Massacre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 lvl="2"/>
            <a:r>
              <a:rPr lang="en-US" sz="2400" dirty="0" err="1">
                <a:solidFill>
                  <a:srgbClr val="7030A0"/>
                </a:solidFill>
              </a:rPr>
              <a:t>Gov</a:t>
            </a:r>
            <a:r>
              <a:rPr lang="en-US" sz="2400" dirty="0">
                <a:solidFill>
                  <a:srgbClr val="7030A0"/>
                </a:solidFill>
              </a:rPr>
              <a:t>’ t crushes protests with force</a:t>
            </a:r>
            <a:endParaRPr lang="en-US" sz="2400" b="1" i="1" u="sng" dirty="0">
              <a:solidFill>
                <a:srgbClr val="7030A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Six Acts</a:t>
            </a:r>
            <a:r>
              <a:rPr lang="en-US" sz="2800" b="1" dirty="0">
                <a:solidFill>
                  <a:srgbClr val="0000FF"/>
                </a:solidFill>
              </a:rPr>
              <a:t> = 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↑gov’t power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	↓ rights for dissidents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France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Catholic based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Dissolving legislature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396855"/>
            <a:ext cx="14573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7525" y="5120142"/>
            <a:ext cx="12192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7573" y="1173097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71019"/>
            <a:ext cx="1143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8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  <p:bldP spid="1434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55093" y="274638"/>
            <a:ext cx="9555707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1820s Russia: Story of Failed 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3" y="990600"/>
            <a:ext cx="7593167" cy="5486400"/>
          </a:xfrm>
        </p:spPr>
        <p:txBody>
          <a:bodyPr>
            <a:noAutofit/>
          </a:bodyPr>
          <a:lstStyle/>
          <a:p>
            <a:r>
              <a:rPr lang="en-US" b="1" dirty="0"/>
              <a:t>Alexander I</a:t>
            </a:r>
            <a:r>
              <a:rPr lang="en-US" dirty="0"/>
              <a:t>: Reactionary, Rejects Change</a:t>
            </a:r>
          </a:p>
          <a:p>
            <a:pPr lvl="1"/>
            <a:r>
              <a:rPr lang="en-US" sz="2800" dirty="0"/>
              <a:t>Suppression leads to secret reform societies</a:t>
            </a:r>
          </a:p>
          <a:p>
            <a:pPr lvl="1"/>
            <a:r>
              <a:rPr lang="en-US" sz="2800" dirty="0"/>
              <a:t>So. Union = Military officers (democracy) &amp;   N. Union = educated nobles (Con. Monarchy)</a:t>
            </a:r>
          </a:p>
          <a:p>
            <a:r>
              <a:rPr lang="en-US" dirty="0"/>
              <a:t>Political Crisis: No Heir = Constantine or Nicholas?</a:t>
            </a:r>
          </a:p>
          <a:p>
            <a:r>
              <a:rPr lang="en-US" dirty="0"/>
              <a:t>Constantine abdicates… privately = confusion</a:t>
            </a:r>
          </a:p>
          <a:p>
            <a:r>
              <a:rPr lang="en-US" b="1" dirty="0">
                <a:solidFill>
                  <a:srgbClr val="FF0000"/>
                </a:solidFill>
              </a:rPr>
              <a:t>Decembrist Revolt 1825 = Failed Coup </a:t>
            </a:r>
            <a:r>
              <a:rPr lang="en-US" b="1" dirty="0" err="1">
                <a:solidFill>
                  <a:srgbClr val="FF0000"/>
                </a:solidFill>
              </a:rPr>
              <a:t>d’Etat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portion of </a:t>
            </a:r>
            <a:r>
              <a:rPr lang="en-US">
                <a:solidFill>
                  <a:srgbClr val="FF0000"/>
                </a:solidFill>
              </a:rPr>
              <a:t>military officers… </a:t>
            </a:r>
            <a:r>
              <a:rPr lang="en-US" dirty="0">
                <a:solidFill>
                  <a:srgbClr val="FF0000"/>
                </a:solidFill>
              </a:rPr>
              <a:t>leads to…</a:t>
            </a:r>
          </a:p>
          <a:p>
            <a:r>
              <a:rPr lang="en-US" b="1" dirty="0">
                <a:solidFill>
                  <a:srgbClr val="660066"/>
                </a:solidFill>
              </a:rPr>
              <a:t>Nicholas I</a:t>
            </a:r>
            <a:r>
              <a:rPr lang="en-US" dirty="0">
                <a:solidFill>
                  <a:srgbClr val="660066"/>
                </a:solidFill>
              </a:rPr>
              <a:t>: Autocracy! Crackdown!</a:t>
            </a:r>
          </a:p>
          <a:p>
            <a:pPr lvl="1"/>
            <a:r>
              <a:rPr lang="en-US" sz="2800" dirty="0">
                <a:solidFill>
                  <a:srgbClr val="660066"/>
                </a:solidFill>
              </a:rPr>
              <a:t>Censorship + Secret Police + </a:t>
            </a:r>
            <a:r>
              <a:rPr lang="en-US" sz="2800" b="1" i="1" dirty="0">
                <a:solidFill>
                  <a:srgbClr val="660066"/>
                </a:solidFill>
              </a:rPr>
              <a:t>Russification</a:t>
            </a:r>
          </a:p>
          <a:p>
            <a:pPr lvl="1"/>
            <a:r>
              <a:rPr lang="en-US" sz="2800" dirty="0">
                <a:solidFill>
                  <a:srgbClr val="660066"/>
                </a:solidFill>
              </a:rPr>
              <a:t>“</a:t>
            </a:r>
            <a:r>
              <a:rPr lang="en-US" sz="2800" b="1" dirty="0">
                <a:solidFill>
                  <a:srgbClr val="660066"/>
                </a:solidFill>
              </a:rPr>
              <a:t>Orthodoxy, Autocracy and Nationalism</a:t>
            </a:r>
            <a:r>
              <a:rPr lang="en-US" sz="2800" dirty="0">
                <a:solidFill>
                  <a:srgbClr val="660066"/>
                </a:solidFill>
              </a:rPr>
              <a:t>”</a:t>
            </a:r>
          </a:p>
          <a:p>
            <a:pPr lvl="1"/>
            <a:r>
              <a:rPr lang="en-US" sz="2800" dirty="0">
                <a:solidFill>
                  <a:srgbClr val="660066"/>
                </a:solidFill>
              </a:rPr>
              <a:t>Poland revolts crushed &gt; Organic Statute 1832</a:t>
            </a:r>
          </a:p>
        </p:txBody>
      </p:sp>
      <p:pic>
        <p:nvPicPr>
          <p:cNvPr id="35842" name="Picture 2" descr="http://www.sscnet.ucla.edu/history/franks/classes/131b/perm/dekabrist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5600" y="0"/>
            <a:ext cx="4134095" cy="27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russianculture.files.wordpress.com/2010/11/decembris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260" y="3200400"/>
            <a:ext cx="3851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9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Ideologies of Change: Liberalism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036398" cy="42416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200" b="1" u="sng" dirty="0">
                <a:solidFill>
                  <a:srgbClr val="008000"/>
                </a:solidFill>
              </a:rPr>
              <a:t>Who were 19</a:t>
            </a:r>
            <a:r>
              <a:rPr lang="en-US" sz="3200" b="1" u="sng" baseline="30000" dirty="0">
                <a:solidFill>
                  <a:srgbClr val="008000"/>
                </a:solidFill>
              </a:rPr>
              <a:t>th</a:t>
            </a:r>
            <a:r>
              <a:rPr lang="en-US" sz="3200" b="1" u="sng" dirty="0">
                <a:solidFill>
                  <a:srgbClr val="008000"/>
                </a:solidFill>
              </a:rPr>
              <a:t> c. “Liberals?”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Educated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Economically stable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Professional or Commercial oriented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Academics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Excluded or limited by previous regime</a:t>
            </a:r>
          </a:p>
          <a:p>
            <a:pPr eaLnBrk="1" hangingPunct="1"/>
            <a:r>
              <a:rPr lang="en-US" sz="3200" dirty="0">
                <a:solidFill>
                  <a:srgbClr val="008000"/>
                </a:solidFill>
              </a:rPr>
              <a:t>Believed in talent, merit &amp; achievement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172200" y="16510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 descr="Image result for 19th c lib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1330643"/>
            <a:ext cx="438911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36106" cy="1325563"/>
          </a:xfrm>
        </p:spPr>
        <p:txBody>
          <a:bodyPr/>
          <a:lstStyle/>
          <a:p>
            <a:r>
              <a:rPr lang="en-US" dirty="0"/>
              <a:t>What did 19</a:t>
            </a:r>
            <a:r>
              <a:rPr lang="en-US" baseline="30000" dirty="0"/>
              <a:t>th</a:t>
            </a:r>
            <a:r>
              <a:rPr lang="en-US" dirty="0"/>
              <a:t> c. Political Liberal seek?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72" y="1398494"/>
            <a:ext cx="4594412" cy="474619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Freedom of the </a:t>
            </a:r>
            <a:r>
              <a:rPr lang="en-US" sz="3200" b="1" u="sng" dirty="0">
                <a:solidFill>
                  <a:srgbClr val="0000FF"/>
                </a:solidFill>
              </a:rPr>
              <a:t>Individual</a:t>
            </a:r>
          </a:p>
          <a:p>
            <a:r>
              <a:rPr lang="en-US" sz="3200" dirty="0">
                <a:solidFill>
                  <a:srgbClr val="0000FF"/>
                </a:solidFill>
              </a:rPr>
              <a:t>Legal Equality</a:t>
            </a:r>
          </a:p>
          <a:p>
            <a:r>
              <a:rPr lang="en-US" sz="3200" dirty="0">
                <a:solidFill>
                  <a:srgbClr val="0000FF"/>
                </a:solidFill>
              </a:rPr>
              <a:t>Religious Toleration</a:t>
            </a:r>
          </a:p>
          <a:p>
            <a:r>
              <a:rPr lang="en-US" sz="3200" dirty="0">
                <a:solidFill>
                  <a:srgbClr val="0000FF"/>
                </a:solidFill>
              </a:rPr>
              <a:t>Constitutional gov’t</a:t>
            </a:r>
          </a:p>
          <a:p>
            <a:r>
              <a:rPr lang="en-US" sz="3200" dirty="0">
                <a:solidFill>
                  <a:srgbClr val="0000FF"/>
                </a:solidFill>
              </a:rPr>
              <a:t>Freedom of Expression</a:t>
            </a:r>
          </a:p>
          <a:p>
            <a:r>
              <a:rPr lang="en-US" sz="3200" dirty="0">
                <a:solidFill>
                  <a:srgbClr val="0000FF"/>
                </a:solidFill>
              </a:rPr>
              <a:t>Consent of the governed</a:t>
            </a:r>
          </a:p>
          <a:p>
            <a:r>
              <a:rPr lang="en-US" sz="3200" dirty="0">
                <a:solidFill>
                  <a:srgbClr val="0000FF"/>
                </a:solidFill>
              </a:rPr>
              <a:t>Equitable economic opportunity</a:t>
            </a:r>
          </a:p>
          <a:p>
            <a:endParaRPr lang="en-US" dirty="0"/>
          </a:p>
        </p:txBody>
      </p:sp>
      <p:pic>
        <p:nvPicPr>
          <p:cNvPr id="1026" name="Picture 2" descr="Image result for john stuart mill on li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90" y="1398493"/>
            <a:ext cx="6473679" cy="41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lthus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9" y="3840163"/>
            <a:ext cx="4114800" cy="28606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r>
              <a:rPr lang="en-US" dirty="0"/>
              <a:t>Economic Liberalism aka Classical Economics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89212"/>
            <a:ext cx="7404850" cy="4034117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Adam Smith: </a:t>
            </a:r>
            <a:r>
              <a:rPr lang="en-US" b="1" i="1" u="sng" dirty="0">
                <a:solidFill>
                  <a:srgbClr val="008000"/>
                </a:solidFill>
              </a:rPr>
              <a:t>The Wealth of Nations</a:t>
            </a:r>
          </a:p>
          <a:p>
            <a:pPr lvl="1"/>
            <a:r>
              <a:rPr lang="en-US" sz="2800" i="1" dirty="0">
                <a:solidFill>
                  <a:srgbClr val="008000"/>
                </a:solidFill>
              </a:rPr>
              <a:t>Laissez-faire</a:t>
            </a:r>
            <a:r>
              <a:rPr lang="en-US" sz="2800" dirty="0">
                <a:solidFill>
                  <a:srgbClr val="008000"/>
                </a:solidFill>
              </a:rPr>
              <a:t>, Free markets, “Invisible Hand”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</a:rPr>
              <a:t>Individual Profit Motive, Supply / Demand</a:t>
            </a:r>
          </a:p>
          <a:p>
            <a:r>
              <a:rPr lang="en-US" b="1" dirty="0">
                <a:solidFill>
                  <a:srgbClr val="7030A0"/>
                </a:solidFill>
              </a:rPr>
              <a:t>Thomas Malthus: </a:t>
            </a:r>
            <a:r>
              <a:rPr lang="en-US" b="1" i="1" u="sng" dirty="0">
                <a:solidFill>
                  <a:srgbClr val="7030A0"/>
                </a:solidFill>
              </a:rPr>
              <a:t>Principles of Population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</a:rPr>
              <a:t>Population growth v. Food Supply debate</a:t>
            </a:r>
          </a:p>
          <a:p>
            <a:r>
              <a:rPr lang="en-US" b="1" dirty="0">
                <a:solidFill>
                  <a:srgbClr val="00B050"/>
                </a:solidFill>
              </a:rPr>
              <a:t>David Ricardo: </a:t>
            </a:r>
            <a:r>
              <a:rPr lang="en-US" b="1" i="1" u="sng" dirty="0">
                <a:solidFill>
                  <a:srgbClr val="00B050"/>
                </a:solidFill>
              </a:rPr>
              <a:t>Principles of Political Econo</a:t>
            </a:r>
            <a:r>
              <a:rPr lang="en-US" b="1" u="sng" dirty="0">
                <a:solidFill>
                  <a:srgbClr val="00B050"/>
                </a:solidFill>
              </a:rPr>
              <a:t>my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“Iron Law of Wages” ↑ pop leads to ↓wages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/>
              <a:t>Limited gov’t, economy is self-regulating</a:t>
            </a:r>
          </a:p>
          <a:p>
            <a:pPr lvl="1"/>
            <a:endParaRPr lang="en-US" sz="2800" dirty="0"/>
          </a:p>
        </p:txBody>
      </p:sp>
      <p:pic>
        <p:nvPicPr>
          <p:cNvPr id="6" name="Picture 5" descr="supply_and_demand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8619570" y="981636"/>
            <a:ext cx="31877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5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57950"/>
          </a:xfrm>
        </p:spPr>
        <p:txBody>
          <a:bodyPr/>
          <a:lstStyle/>
          <a:p>
            <a:pPr eaLnBrk="1" hangingPunct="1"/>
            <a:r>
              <a:rPr lang="en-US" dirty="0"/>
              <a:t>Post – NB European Borders… 1815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47" y="1219200"/>
            <a:ext cx="1890029" cy="4525963"/>
          </a:xfrm>
        </p:spPr>
        <p:txBody>
          <a:bodyPr/>
          <a:lstStyle/>
          <a:p>
            <a:pPr eaLnBrk="1" hangingPunct="1"/>
            <a:r>
              <a:rPr lang="en-US" dirty="0"/>
              <a:t>Given these borders, what do you anticipate will occur next?</a:t>
            </a:r>
          </a:p>
        </p:txBody>
      </p:sp>
      <p:pic>
        <p:nvPicPr>
          <p:cNvPr id="14339" name="Picture 5" descr="congressofv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9976" y="1032588"/>
            <a:ext cx="8151849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53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Ideologies of Change: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5388"/>
            <a:ext cx="4352365" cy="4751575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sz="3500" b="1" dirty="0">
                <a:solidFill>
                  <a:srgbClr val="008000"/>
                </a:solidFill>
              </a:rPr>
              <a:t>Nationalism is…</a:t>
            </a:r>
          </a:p>
          <a:p>
            <a:pPr lvl="1"/>
            <a:r>
              <a:rPr lang="en-US" sz="3500" b="1" dirty="0">
                <a:solidFill>
                  <a:srgbClr val="008000"/>
                </a:solidFill>
              </a:rPr>
              <a:t>The desire to have your own nation and not be ruled by others</a:t>
            </a:r>
          </a:p>
          <a:p>
            <a:pPr lvl="1"/>
            <a:r>
              <a:rPr lang="en-US" sz="3500" b="1" dirty="0">
                <a:solidFill>
                  <a:srgbClr val="008000"/>
                </a:solidFill>
              </a:rPr>
              <a:t>Subjugated peoples wanted their own nations, no more empires</a:t>
            </a:r>
          </a:p>
          <a:p>
            <a:pPr lvl="1"/>
            <a:r>
              <a:rPr lang="en-US" sz="3500" b="1" dirty="0">
                <a:solidFill>
                  <a:srgbClr val="008000"/>
                </a:solidFill>
              </a:rPr>
              <a:t>Freedom</a:t>
            </a:r>
          </a:p>
          <a:p>
            <a:pPr lvl="1"/>
            <a:r>
              <a:rPr lang="en-US" sz="3500" b="1" dirty="0">
                <a:solidFill>
                  <a:srgbClr val="008000"/>
                </a:solidFill>
              </a:rPr>
              <a:t>Autonomy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5388"/>
            <a:ext cx="5181600" cy="47515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What is a “</a:t>
            </a:r>
            <a:r>
              <a:rPr lang="en-US" sz="3200" b="1" dirty="0">
                <a:solidFill>
                  <a:srgbClr val="FF0000"/>
                </a:solidFill>
              </a:rPr>
              <a:t>nation</a:t>
            </a:r>
            <a:r>
              <a:rPr lang="en-US" sz="3200" dirty="0">
                <a:solidFill>
                  <a:srgbClr val="0000FF"/>
                </a:solidFill>
              </a:rPr>
              <a:t>”?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A composition of people who share </a:t>
            </a:r>
            <a:r>
              <a:rPr lang="en-US" sz="3200" b="1" dirty="0">
                <a:solidFill>
                  <a:srgbClr val="FF0000"/>
                </a:solidFill>
              </a:rPr>
              <a:t>common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Language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Culture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Customs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History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Roots to a location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Nationalists opposed the principles of the Congress of Vienna, they desired </a:t>
            </a:r>
            <a:r>
              <a:rPr lang="en-US" sz="3200" b="1" u="sng" dirty="0">
                <a:solidFill>
                  <a:srgbClr val="FF0000"/>
                </a:solidFill>
              </a:rPr>
              <a:t>Popular Sovereignty</a:t>
            </a:r>
            <a:r>
              <a:rPr lang="en-US" sz="3200" b="1" dirty="0">
                <a:solidFill>
                  <a:srgbClr val="FF0000"/>
                </a:solidFill>
              </a:rPr>
              <a:t> &amp; </a:t>
            </a:r>
            <a:r>
              <a:rPr lang="en-US" sz="3200" b="1" u="sng" dirty="0">
                <a:solidFill>
                  <a:srgbClr val="FF0000"/>
                </a:solidFill>
              </a:rPr>
              <a:t>Self-determination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365126"/>
            <a:ext cx="6871447" cy="589616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Ideologies of Change: </a:t>
            </a:r>
            <a:r>
              <a:rPr lang="en-US" b="1" i="1" u="sng" dirty="0"/>
              <a:t>Socialism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5" y="954742"/>
            <a:ext cx="11255189" cy="5222221"/>
          </a:xfrm>
        </p:spPr>
        <p:txBody>
          <a:bodyPr>
            <a:normAutofit/>
          </a:bodyPr>
          <a:lstStyle/>
          <a:p>
            <a:r>
              <a:rPr lang="en-US" i="1" dirty="0"/>
              <a:t>Focuses on SOCIAL EQUALITY</a:t>
            </a:r>
          </a:p>
          <a:p>
            <a:r>
              <a:rPr lang="en-US" i="1" dirty="0"/>
              <a:t>Cooperation, not competition is best</a:t>
            </a:r>
          </a:p>
          <a:p>
            <a:r>
              <a:rPr lang="en-US" i="1" dirty="0"/>
              <a:t>Reaction to conditions spurred by Industrial Revolution</a:t>
            </a:r>
          </a:p>
          <a:p>
            <a:r>
              <a:rPr lang="en-US" b="1" dirty="0">
                <a:solidFill>
                  <a:srgbClr val="FF0000"/>
                </a:solidFill>
              </a:rPr>
              <a:t>Charles Fourier (F): Community = “</a:t>
            </a:r>
            <a:r>
              <a:rPr lang="en-US" b="1" dirty="0" err="1">
                <a:solidFill>
                  <a:srgbClr val="FF0000"/>
                </a:solidFill>
              </a:rPr>
              <a:t>Phalanstery</a:t>
            </a:r>
            <a:r>
              <a:rPr lang="en-US" b="1" dirty="0">
                <a:solidFill>
                  <a:srgbClr val="FF0000"/>
                </a:solidFill>
              </a:rPr>
              <a:t>” or “Phalanx”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Rotation of work for mutual benefit of all </a:t>
            </a:r>
          </a:p>
          <a:p>
            <a:r>
              <a:rPr lang="en-US" b="1" dirty="0">
                <a:solidFill>
                  <a:srgbClr val="0000FF"/>
                </a:solidFill>
              </a:rPr>
              <a:t>Robert Owen (GB): Environment = Provide best to get best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New Lanark </a:t>
            </a:r>
            <a:r>
              <a:rPr lang="en-US" b="1" dirty="0">
                <a:solidFill>
                  <a:srgbClr val="0000FF"/>
                </a:solidFill>
                <a:sym typeface="Wingdings" panose="05000000000000000000" pitchFamily="2" charset="2"/>
              </a:rPr>
              <a:t>, but in USA … why?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Louis Blanc (F): Gov’t funded, but workers operate + Worker Suffrage</a:t>
            </a:r>
          </a:p>
          <a:p>
            <a:r>
              <a:rPr lang="en-US" b="1" dirty="0">
                <a:solidFill>
                  <a:srgbClr val="7030A0"/>
                </a:solidFill>
              </a:rPr>
              <a:t>Henri Saint-Simon (F): Management by experts, Gender =, Cooperation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Flora Tristan (F): Complete Social &amp; Economic Gender Equality, Feminist</a:t>
            </a:r>
          </a:p>
        </p:txBody>
      </p:sp>
    </p:spTree>
    <p:extLst>
      <p:ext uri="{BB962C8B-B14F-4D97-AF65-F5344CB8AC3E}">
        <p14:creationId xmlns:p14="http://schemas.microsoft.com/office/powerpoint/2010/main" val="27705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65126"/>
            <a:ext cx="7651376" cy="5627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Ideologies of Change: Radicalism…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318" y="954743"/>
            <a:ext cx="4276164" cy="45316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Anarchism</a:t>
            </a:r>
            <a:r>
              <a:rPr lang="en-US" sz="2400" b="1" dirty="0">
                <a:solidFill>
                  <a:srgbClr val="0070C0"/>
                </a:solidFill>
              </a:rPr>
              <a:t>… </a:t>
            </a:r>
          </a:p>
          <a:p>
            <a:pPr lvl="1">
              <a:defRPr/>
            </a:pPr>
            <a:r>
              <a:rPr lang="en-US" b="1" dirty="0" err="1">
                <a:solidFill>
                  <a:srgbClr val="0070C0"/>
                </a:solidFill>
              </a:rPr>
              <a:t>Auguste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Blanqui</a:t>
            </a:r>
            <a:endParaRPr lang="en-US" b="1" dirty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en-US" sz="2400" b="1" dirty="0">
                <a:solidFill>
                  <a:srgbClr val="0070C0"/>
                </a:solidFill>
              </a:rPr>
              <a:t>Rejection of capitalism &amp; government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70C0"/>
                </a:solidFill>
              </a:rPr>
              <a:t>Revolution!</a:t>
            </a:r>
          </a:p>
          <a:p>
            <a:pPr lvl="1">
              <a:defRPr/>
            </a:pPr>
            <a:r>
              <a:rPr lang="en-US" b="1" dirty="0">
                <a:solidFill>
                  <a:srgbClr val="0000FF"/>
                </a:solidFill>
              </a:rPr>
              <a:t>Pierre-Joseph Proudhon</a:t>
            </a:r>
          </a:p>
          <a:p>
            <a:pPr lvl="2">
              <a:defRPr/>
            </a:pPr>
            <a:r>
              <a:rPr lang="en-US" sz="2400" b="1" dirty="0">
                <a:solidFill>
                  <a:srgbClr val="0000FF"/>
                </a:solidFill>
              </a:rPr>
              <a:t>Anti-banking &gt;&gt; Credit for all</a:t>
            </a:r>
          </a:p>
          <a:p>
            <a:pPr lvl="2">
              <a:defRPr/>
            </a:pPr>
            <a:r>
              <a:rPr lang="en-US" sz="2400" b="1" dirty="0">
                <a:solidFill>
                  <a:srgbClr val="0000FF"/>
                </a:solidFill>
              </a:rPr>
              <a:t>Mutualism... Community over the Individual</a:t>
            </a:r>
          </a:p>
          <a:p>
            <a:pPr lvl="3">
              <a:defRPr/>
            </a:pPr>
            <a:r>
              <a:rPr lang="en-US" sz="2400" b="1" dirty="0">
                <a:solidFill>
                  <a:srgbClr val="0000FF"/>
                </a:solidFill>
              </a:rPr>
              <a:t>Community co-ops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06" y="954743"/>
            <a:ext cx="5486400" cy="52222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Marxism</a:t>
            </a:r>
            <a:r>
              <a:rPr lang="en-US" dirty="0">
                <a:solidFill>
                  <a:srgbClr val="FF0000"/>
                </a:solidFill>
              </a:rPr>
              <a:t> &gt;&gt; Communism</a:t>
            </a:r>
          </a:p>
          <a:p>
            <a:pPr>
              <a:defRPr/>
            </a:pPr>
            <a:r>
              <a:rPr lang="en-US" b="1" u="sng" dirty="0"/>
              <a:t>Karl Marx &amp; Friedrich Engels </a:t>
            </a:r>
            <a:r>
              <a:rPr lang="en-US" b="1" dirty="0"/>
              <a:t>(G)</a:t>
            </a:r>
          </a:p>
          <a:p>
            <a:pPr lvl="1">
              <a:defRPr/>
            </a:pPr>
            <a:r>
              <a:rPr lang="en-US" b="1" u="sng" dirty="0"/>
              <a:t>Communist Manifesto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Class struggle… </a:t>
            </a:r>
          </a:p>
          <a:p>
            <a:pPr lvl="2">
              <a:defRPr/>
            </a:pPr>
            <a:r>
              <a:rPr lang="en-US" sz="2400" b="1" dirty="0">
                <a:solidFill>
                  <a:srgbClr val="FF0000"/>
                </a:solidFill>
              </a:rPr>
              <a:t>Proletariat vs. Bourgeoisie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Workers Should Control of </a:t>
            </a:r>
            <a:r>
              <a:rPr lang="en-US" b="1" dirty="0">
                <a:solidFill>
                  <a:srgbClr val="FF0000"/>
                </a:solidFill>
              </a:rPr>
              <a:t>Means of Production…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Phases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Revolution of Proletariat &gt;&gt; </a:t>
            </a:r>
          </a:p>
          <a:p>
            <a:pPr lvl="2">
              <a:defRPr/>
            </a:pPr>
            <a:r>
              <a:rPr lang="en-US" b="1" dirty="0">
                <a:solidFill>
                  <a:srgbClr val="FF0000"/>
                </a:solidFill>
              </a:rPr>
              <a:t>Dictatorship of Proletariat </a:t>
            </a:r>
            <a:r>
              <a:rPr lang="en-US" dirty="0">
                <a:solidFill>
                  <a:srgbClr val="FF0000"/>
                </a:solidFill>
              </a:rPr>
              <a:t>&gt;&gt; 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Communist Society</a:t>
            </a:r>
          </a:p>
          <a:p>
            <a:pPr lvl="3">
              <a:defRPr/>
            </a:pPr>
            <a:r>
              <a:rPr lang="en-US" sz="2400" dirty="0">
                <a:solidFill>
                  <a:srgbClr val="FF0000"/>
                </a:solidFill>
              </a:rPr>
              <a:t>No government, no social classes, no “establishment”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" y="1428284"/>
            <a:ext cx="1048436" cy="14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3370729"/>
            <a:ext cx="1290917" cy="151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72k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41" y="437684"/>
            <a:ext cx="1620837" cy="19812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59" y="3581400"/>
            <a:ext cx="1658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547" y="365125"/>
            <a:ext cx="3676261" cy="2825943"/>
          </a:xfrm>
        </p:spPr>
        <p:txBody>
          <a:bodyPr>
            <a:normAutofit/>
          </a:bodyPr>
          <a:lstStyle/>
          <a:p>
            <a:r>
              <a:rPr lang="en-US" dirty="0"/>
              <a:t>1848: A Revolutionary Year… Outcomes?</a:t>
            </a:r>
          </a:p>
        </p:txBody>
      </p:sp>
      <p:pic>
        <p:nvPicPr>
          <p:cNvPr id="1026" name="Picture 2" descr="Image result for 1848 revol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34" y="167950"/>
            <a:ext cx="7438666" cy="65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8" y="365126"/>
            <a:ext cx="6796584" cy="6038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1848! Revolutions… again,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968992"/>
            <a:ext cx="11464119" cy="5459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France: ↓Economy + ↑Unemployment + ↑Scandal + Bad Gov’t = REVOLT!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Barricades + Riots = Louis-Philippe Abdication &gt;&gt; Provisional Gov’t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Result? Socialist influence, but a Moderate v. Radical Split </a:t>
            </a:r>
          </a:p>
          <a:p>
            <a:r>
              <a:rPr lang="en-US" b="1" dirty="0"/>
              <a:t>German States: pressure to change &amp; unity… but fail in the end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Frankfurt Assembly: </a:t>
            </a:r>
            <a:r>
              <a:rPr lang="en-US" b="1" i="1" dirty="0" err="1">
                <a:solidFill>
                  <a:srgbClr val="FF0000"/>
                </a:solidFill>
              </a:rPr>
              <a:t>Grossdeutsch</a:t>
            </a:r>
            <a:r>
              <a:rPr lang="en-US" b="1" dirty="0">
                <a:solidFill>
                  <a:srgbClr val="FF0000"/>
                </a:solidFill>
              </a:rPr>
              <a:t> v </a:t>
            </a:r>
            <a:r>
              <a:rPr lang="en-US" b="1" i="1" dirty="0" err="1">
                <a:solidFill>
                  <a:srgbClr val="FF0000"/>
                </a:solidFill>
              </a:rPr>
              <a:t>Kleindeutsch</a:t>
            </a:r>
            <a:r>
              <a:rPr lang="en-US" b="1" dirty="0">
                <a:solidFill>
                  <a:srgbClr val="FF0000"/>
                </a:solidFill>
              </a:rPr>
              <a:t> debate</a:t>
            </a:r>
          </a:p>
          <a:p>
            <a:pPr lvl="1"/>
            <a:r>
              <a:rPr lang="en-US" b="1" dirty="0"/>
              <a:t>Result? Prussian king rejects offer to rule a “unified” Germany</a:t>
            </a:r>
          </a:p>
          <a:p>
            <a:r>
              <a:rPr lang="en-US" b="1" dirty="0">
                <a:solidFill>
                  <a:srgbClr val="7030A0"/>
                </a:solidFill>
              </a:rPr>
              <a:t>Austria: Multi-ethnic revolts… Viennese, Hungarians &amp; Czech all fail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Result? Russian intervention maintains Austrian Autocracy</a:t>
            </a:r>
          </a:p>
          <a:p>
            <a:r>
              <a:rPr lang="en-US" b="1" dirty="0">
                <a:solidFill>
                  <a:srgbClr val="008000"/>
                </a:solidFill>
              </a:rPr>
              <a:t>Italian States: Risorgimento Movement led by G. Mazzini &amp; Young Italy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Seeks unified Italy,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Result? Fails after Austrian, Papal &amp; French intervention</a:t>
            </a:r>
          </a:p>
          <a:p>
            <a:r>
              <a:rPr lang="en-US" b="1" dirty="0"/>
              <a:t>Why Failure? Liberal / Nationalist division, failure to include working class</a:t>
            </a:r>
          </a:p>
        </p:txBody>
      </p:sp>
    </p:spTree>
    <p:extLst>
      <p:ext uri="{BB962C8B-B14F-4D97-AF65-F5344CB8AC3E}">
        <p14:creationId xmlns:p14="http://schemas.microsoft.com/office/powerpoint/2010/main" val="12878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65125"/>
            <a:ext cx="11354937" cy="5629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The Ordered Society Emerges Mid-1800s:Why &amp;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091822"/>
            <a:ext cx="11477767" cy="5085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Revolutionary actions lead “Haves” to desire for protection from ↑crime!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Protection of Property &amp; Security of People desired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Disciplined &amp; Orderly society desired</a:t>
            </a:r>
          </a:p>
          <a:p>
            <a:r>
              <a:rPr lang="en-US" sz="2600" b="1" dirty="0"/>
              <a:t>Professional Police Force is born to “serve &amp; protect”</a:t>
            </a:r>
          </a:p>
          <a:p>
            <a:pPr lvl="1"/>
            <a:r>
              <a:rPr lang="en-US" sz="2600" b="1" dirty="0"/>
              <a:t>French </a:t>
            </a:r>
            <a:r>
              <a:rPr lang="en-US" sz="2600" b="1" i="1" dirty="0" err="1"/>
              <a:t>Sarjents</a:t>
            </a:r>
            <a:r>
              <a:rPr lang="en-US" sz="2600" b="1" dirty="0"/>
              <a:t> , British </a:t>
            </a:r>
            <a:r>
              <a:rPr lang="en-US" sz="2600" b="1" i="1" dirty="0"/>
              <a:t>Constables / Bobbies</a:t>
            </a:r>
            <a:r>
              <a:rPr lang="en-US" sz="2600" b="1" dirty="0"/>
              <a:t>,– German </a:t>
            </a:r>
            <a:r>
              <a:rPr lang="en-US" sz="2600" b="1" i="1" dirty="0" err="1"/>
              <a:t>Schutzmannschaft</a:t>
            </a:r>
            <a:endParaRPr lang="en-US" sz="2600" b="1" i="1" dirty="0"/>
          </a:p>
          <a:p>
            <a:r>
              <a:rPr lang="en-US" dirty="0">
                <a:solidFill>
                  <a:srgbClr val="0000FF"/>
                </a:solidFill>
              </a:rPr>
              <a:t>Why does crime occur? Poverty? Character flaws? Secularism? Oppression?</a:t>
            </a:r>
          </a:p>
          <a:p>
            <a:r>
              <a:rPr lang="en-US" b="1" dirty="0"/>
              <a:t>Prison: Punishment or Rehabilitation? </a:t>
            </a:r>
          </a:p>
          <a:p>
            <a:pPr lvl="1"/>
            <a:r>
              <a:rPr lang="en-US" sz="2600" dirty="0"/>
              <a:t>↑Crime &gt; ↑Arrests &gt; ↑Incarceration, Humiliation, Beatings, Chain Gangs</a:t>
            </a:r>
          </a:p>
          <a:p>
            <a:pPr lvl="1"/>
            <a:r>
              <a:rPr lang="en-US" sz="2600" dirty="0"/>
              <a:t>Capital Punishment or “Transportation” to Australia (GB) or Devils Island (F)</a:t>
            </a:r>
          </a:p>
          <a:p>
            <a:pPr lvl="1"/>
            <a:r>
              <a:rPr lang="en-US" sz="2600" dirty="0"/>
              <a:t>Reform? Solitary Confinement, Chapel, Work Groups… Effective?</a:t>
            </a:r>
          </a:p>
          <a:p>
            <a:r>
              <a:rPr lang="en-US" b="1" dirty="0">
                <a:solidFill>
                  <a:srgbClr val="7030A0"/>
                </a:solidFill>
              </a:rPr>
              <a:t>Synthesis: How does this connect to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Romanticism</a:t>
            </a:r>
            <a:r>
              <a:rPr lang="en-US" dirty="0"/>
              <a:t>: Culture in the mid-1800s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6"/>
            <a:ext cx="4187955" cy="522402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Reaction against Enlightenment thought</a:t>
            </a:r>
          </a:p>
          <a:p>
            <a:r>
              <a:rPr lang="en-US" b="1" dirty="0">
                <a:solidFill>
                  <a:srgbClr val="7030A0"/>
                </a:solidFill>
              </a:rPr>
              <a:t>Reason is not enough, use all of human capacity</a:t>
            </a:r>
          </a:p>
          <a:p>
            <a:pPr lvl="1"/>
            <a:r>
              <a:rPr lang="en-US" sz="2800" b="1" u="sng" dirty="0">
                <a:solidFill>
                  <a:srgbClr val="7030A0"/>
                </a:solidFill>
              </a:rPr>
              <a:t>Emotion</a:t>
            </a:r>
            <a:r>
              <a:rPr lang="en-US" sz="2800" b="1" dirty="0">
                <a:solidFill>
                  <a:srgbClr val="7030A0"/>
                </a:solidFill>
              </a:rPr>
              <a:t>, intuition, imagination, &amp; </a:t>
            </a:r>
            <a:r>
              <a:rPr lang="en-US" sz="2800" b="1" u="sng" dirty="0">
                <a:solidFill>
                  <a:srgbClr val="7030A0"/>
                </a:solidFill>
              </a:rPr>
              <a:t>feeling</a:t>
            </a:r>
            <a:r>
              <a:rPr lang="en-US" sz="2800" b="1" dirty="0">
                <a:solidFill>
                  <a:srgbClr val="7030A0"/>
                </a:solidFill>
              </a:rPr>
              <a:t> are equally important</a:t>
            </a:r>
          </a:p>
          <a:p>
            <a:r>
              <a:rPr lang="en-US" b="1" u="sng" dirty="0">
                <a:solidFill>
                  <a:srgbClr val="7030A0"/>
                </a:solidFill>
              </a:rPr>
              <a:t>Individualism</a:t>
            </a:r>
            <a:r>
              <a:rPr lang="en-US" b="1" dirty="0">
                <a:solidFill>
                  <a:srgbClr val="7030A0"/>
                </a:solidFill>
              </a:rPr>
              <a:t> emphasized anew, uniqueness of each human</a:t>
            </a:r>
          </a:p>
          <a:p>
            <a:r>
              <a:rPr lang="en-US" b="1" u="sng" dirty="0">
                <a:solidFill>
                  <a:srgbClr val="7030A0"/>
                </a:solidFill>
              </a:rPr>
              <a:t>Sacrificial Heroism </a:t>
            </a:r>
            <a:r>
              <a:rPr lang="en-US" b="1" dirty="0">
                <a:solidFill>
                  <a:srgbClr val="7030A0"/>
                </a:solidFill>
              </a:rPr>
              <a:t>emphasized</a:t>
            </a:r>
          </a:p>
        </p:txBody>
      </p:sp>
      <p:pic>
        <p:nvPicPr>
          <p:cNvPr id="2052" name="Picture 4" descr="Image result for romantic art cons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53" y="1084267"/>
            <a:ext cx="6459168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7196" y="6274063"/>
            <a:ext cx="56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Salisbury Cathedral by John Constable (GB)</a:t>
            </a:r>
          </a:p>
        </p:txBody>
      </p:sp>
    </p:spTree>
    <p:extLst>
      <p:ext uri="{BB962C8B-B14F-4D97-AF65-F5344CB8AC3E}">
        <p14:creationId xmlns:p14="http://schemas.microsoft.com/office/powerpoint/2010/main" val="34643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14322" cy="941161"/>
          </a:xfrm>
        </p:spPr>
        <p:txBody>
          <a:bodyPr/>
          <a:lstStyle/>
          <a:p>
            <a:r>
              <a:rPr lang="en-US" b="1" dirty="0"/>
              <a:t>Romanticism</a:t>
            </a:r>
            <a:r>
              <a:rPr lang="en-US" dirty="0"/>
              <a:t> in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771122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Neo-Gothic Revival</a:t>
            </a:r>
          </a:p>
          <a:p>
            <a:r>
              <a:rPr lang="en-US" sz="3200" b="1" dirty="0"/>
              <a:t>Pseudo-Castles</a:t>
            </a:r>
          </a:p>
          <a:p>
            <a:r>
              <a:rPr lang="en-US" sz="3200" b="1" dirty="0"/>
              <a:t>Medieval style</a:t>
            </a:r>
          </a:p>
          <a:p>
            <a:r>
              <a:rPr lang="en-US" sz="3200" b="1" dirty="0"/>
              <a:t>Pointed Arches</a:t>
            </a:r>
          </a:p>
          <a:p>
            <a:r>
              <a:rPr lang="en-US" sz="3200" b="1" dirty="0"/>
              <a:t>Towers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70" y="2718366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neo-gothic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94" y="225425"/>
            <a:ext cx="3779495" cy="30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8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Romanticism in Literature &amp; 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9906000" cy="47400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History Based: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Thomas Carlyle: Heroism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Grimm Brothers &amp; Hans Christian Andersen: Fairy / Folk Tales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Sir Walter Scott: Ivanhoe</a:t>
            </a:r>
          </a:p>
          <a:p>
            <a:r>
              <a:rPr lang="en-US" b="1" dirty="0">
                <a:solidFill>
                  <a:srgbClr val="0000FF"/>
                </a:solidFill>
              </a:rPr>
              <a:t>Gothic Novel [Imagination]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</a:rPr>
              <a:t>Edgar Allen Poe: Gripping Short Story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</a:rPr>
              <a:t>Mary Shelley: Frankenstein [where science goes wrong?]</a:t>
            </a:r>
          </a:p>
          <a:p>
            <a:r>
              <a:rPr lang="en-US" b="1" dirty="0">
                <a:solidFill>
                  <a:srgbClr val="008000"/>
                </a:solidFill>
              </a:rPr>
              <a:t>Poetry of Love, Beauty, Nature, Pantheism [the Ode]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Wordsworth: Depth of emotion</a:t>
            </a:r>
          </a:p>
          <a:p>
            <a:pPr lvl="1"/>
            <a:r>
              <a:rPr lang="en-US" sz="2800" b="1" dirty="0">
                <a:solidFill>
                  <a:srgbClr val="008000"/>
                </a:solidFill>
              </a:rPr>
              <a:t>Lord Byron &amp; Percy Shelley: Dramatic, intense</a:t>
            </a:r>
          </a:p>
        </p:txBody>
      </p:sp>
      <p:pic>
        <p:nvPicPr>
          <p:cNvPr id="1026" name="Picture 2" descr="Image result for grimm fairy t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7" y="365125"/>
            <a:ext cx="1371600" cy="20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vanh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2762477"/>
            <a:ext cx="1755774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ankenstein's mon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67" y="4710067"/>
            <a:ext cx="14577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4" y="365126"/>
            <a:ext cx="10980576" cy="75454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Romanticism</a:t>
            </a:r>
            <a:r>
              <a:rPr lang="en-US" dirty="0"/>
              <a:t>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1119673"/>
            <a:ext cx="4404049" cy="5206481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Rejection of Classicism &amp; its Rules</a:t>
            </a:r>
          </a:p>
          <a:p>
            <a:r>
              <a:rPr lang="en-US" b="1" dirty="0">
                <a:solidFill>
                  <a:srgbClr val="7030A0"/>
                </a:solidFill>
              </a:rPr>
              <a:t>Expression of the Artist Inner Self</a:t>
            </a:r>
          </a:p>
          <a:p>
            <a:r>
              <a:rPr lang="en-US" b="1" dirty="0"/>
              <a:t>David Caspar Friedrich (G): Landscape</a:t>
            </a:r>
          </a:p>
          <a:p>
            <a:r>
              <a:rPr lang="en-US" b="1" dirty="0">
                <a:solidFill>
                  <a:srgbClr val="FF0000"/>
                </a:solidFill>
              </a:rPr>
              <a:t>JMW Turner (GB):      Mood via Light &amp; Color</a:t>
            </a:r>
          </a:p>
          <a:p>
            <a:r>
              <a:rPr lang="en-US" b="1" dirty="0">
                <a:solidFill>
                  <a:srgbClr val="0000FF"/>
                </a:solidFill>
              </a:rPr>
              <a:t>Eugene Delacroix (F): Intense Light &amp; Color</a:t>
            </a:r>
          </a:p>
          <a:p>
            <a:endParaRPr lang="en-US" dirty="0"/>
          </a:p>
        </p:txBody>
      </p:sp>
      <p:pic>
        <p:nvPicPr>
          <p:cNvPr id="4098" name="Picture 2" descr="Image result for romantic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3" y="33740"/>
            <a:ext cx="307032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mantic art delacro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31" y="407413"/>
            <a:ext cx="40430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omantic art tur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22" y="3690555"/>
            <a:ext cx="43083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43727" cy="777875"/>
          </a:xfrm>
        </p:spPr>
        <p:txBody>
          <a:bodyPr/>
          <a:lstStyle/>
          <a:p>
            <a:pPr eaLnBrk="1" hangingPunct="1"/>
            <a:r>
              <a:rPr lang="en-US" sz="4000" b="1" dirty="0"/>
              <a:t>What did the Congress of Vienna desire for Europe?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5096069" cy="4287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/>
              <a:t>Restore </a:t>
            </a:r>
            <a:r>
              <a:rPr lang="en-US" b="1" u="sng" dirty="0">
                <a:solidFill>
                  <a:srgbClr val="FF0000"/>
                </a:solidFill>
              </a:rPr>
              <a:t>ORDER</a:t>
            </a:r>
            <a:r>
              <a:rPr lang="en-US" b="1" u="sng" dirty="0"/>
              <a:t> &amp;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French Revolution was bloody, messy, OOC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/>
              <a:t>Restore </a:t>
            </a:r>
            <a:r>
              <a:rPr lang="en-US" b="1" u="sng" dirty="0">
                <a:solidFill>
                  <a:srgbClr val="FF0000"/>
                </a:solidFill>
              </a:rPr>
              <a:t>BALANCE OF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PEACE via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/>
              <a:t>Cooperation, Consultation &amp; Consent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/>
              <a:t>Restore </a:t>
            </a:r>
            <a:r>
              <a:rPr lang="en-US" b="1" u="sng" dirty="0">
                <a:solidFill>
                  <a:srgbClr val="FF0000"/>
                </a:solidFill>
              </a:rPr>
              <a:t>LEGITIMATE rulers </a:t>
            </a:r>
            <a:endParaRPr lang="en-US" b="1" u="sng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Return of Monarchy &amp; Aristocracy… traditional society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48034" y="5430416"/>
            <a:ext cx="167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WHY?</a:t>
            </a:r>
          </a:p>
        </p:txBody>
      </p:sp>
      <p:pic>
        <p:nvPicPr>
          <p:cNvPr id="15364" name="Picture 2" descr="https://encrypted-tbn2.gstatic.com/images?q=tbn:ANd9GcT9RrUABQi98cynU8iZBEVDv6oubE5p5ylAoHZsk_XivsPCP4Ua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371" y="3383878"/>
            <a:ext cx="41750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s://encrypted-tbn1.gstatic.com/images?q=tbn:ANd9GcRywtkPBqRvRDqankUK21NQn898l2RPvJ_v7SGfeIqg5D5diN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1360" y="1143000"/>
            <a:ext cx="3861231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9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  <p:bldP spid="30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Romanticism in Music: Emotion &amp;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480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Beethoven: Symphony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baseline="30000" dirty="0">
                <a:solidFill>
                  <a:srgbClr val="FF0000"/>
                </a:solidFill>
              </a:rPr>
              <a:t>rd</a:t>
            </a:r>
            <a:r>
              <a:rPr lang="en-US" sz="3200" b="1" dirty="0">
                <a:solidFill>
                  <a:srgbClr val="FF0000"/>
                </a:solidFill>
              </a:rPr>
              <a:t> = </a:t>
            </a:r>
            <a:r>
              <a:rPr lang="en-US" sz="3200" b="1" dirty="0" err="1">
                <a:solidFill>
                  <a:srgbClr val="FF0000"/>
                </a:solidFill>
              </a:rPr>
              <a:t>Eroica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famous 9</a:t>
            </a:r>
            <a:r>
              <a:rPr lang="en-US" sz="3200" b="1" baseline="30000" dirty="0">
                <a:solidFill>
                  <a:srgbClr val="FF0000"/>
                </a:solidFill>
              </a:rPr>
              <a:t>th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</a:rPr>
              <a:t>Berloiz</a:t>
            </a:r>
            <a:r>
              <a:rPr lang="en-US" sz="3200" b="1" dirty="0">
                <a:solidFill>
                  <a:srgbClr val="0000FF"/>
                </a:solidFill>
              </a:rPr>
              <a:t>: Program Music [sound tied to action]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Symphonie </a:t>
            </a:r>
            <a:r>
              <a:rPr lang="en-US" sz="3200" b="1" i="1" dirty="0" err="1">
                <a:solidFill>
                  <a:srgbClr val="0000FF"/>
                </a:solidFill>
              </a:rPr>
              <a:t>Fantastique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148" name="Picture 4" descr="Image result for beeth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22" y="1395853"/>
            <a:ext cx="29502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erlioz symphonie fantast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831" y="2976563"/>
            <a:ext cx="33063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54" y="365125"/>
            <a:ext cx="7117766" cy="791871"/>
          </a:xfrm>
        </p:spPr>
        <p:txBody>
          <a:bodyPr/>
          <a:lstStyle/>
          <a:p>
            <a:r>
              <a:rPr lang="en-US" dirty="0"/>
              <a:t>Romanticism in Christian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54" y="1026367"/>
            <a:ext cx="6085114" cy="5150596"/>
          </a:xfrm>
        </p:spPr>
        <p:txBody>
          <a:bodyPr>
            <a:normAutofit/>
          </a:bodyPr>
          <a:lstStyle/>
          <a:p>
            <a:r>
              <a:rPr lang="en-US" b="1" dirty="0"/>
              <a:t>Revival &amp; Awakening: Tying Emotion to Faith – Your Whole Self!</a:t>
            </a:r>
          </a:p>
          <a:p>
            <a:r>
              <a:rPr lang="en-US" b="1" dirty="0">
                <a:solidFill>
                  <a:srgbClr val="0000FF"/>
                </a:solidFill>
              </a:rPr>
              <a:t>Roman Catholic: Chateaubriand’s </a:t>
            </a:r>
            <a:r>
              <a:rPr lang="en-US" b="1" i="1" dirty="0">
                <a:solidFill>
                  <a:srgbClr val="0000FF"/>
                </a:solidFill>
              </a:rPr>
              <a:t>Genius of Christianity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Catholicism = Harmony of ALL things</a:t>
            </a:r>
          </a:p>
          <a:p>
            <a:r>
              <a:rPr lang="en-US" b="1" dirty="0">
                <a:solidFill>
                  <a:srgbClr val="FF0000"/>
                </a:solidFill>
              </a:rPr>
              <a:t>Protestant Methodism: John Wesley (GB &amp; USA) &amp; Pietism (G) = Emotion w/ God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Heaven or Hell? God’s Mercy on the Undeserved Sinner is Great!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Crying, Joy, Raised Hands in Thanks &amp; Worship, Your Whole Self!</a:t>
            </a:r>
          </a:p>
        </p:txBody>
      </p:sp>
      <p:pic>
        <p:nvPicPr>
          <p:cNvPr id="5122" name="Picture 2" descr="Image result for Francois-Rene de chateaubriand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04" y="141190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ohn wesley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68" y="2905552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romantic art t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2" y="117361"/>
            <a:ext cx="744162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mantic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86" y="117361"/>
            <a:ext cx="435557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63" y="5695201"/>
            <a:ext cx="6886575" cy="76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063" y="5695201"/>
            <a:ext cx="112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Romanticism</a:t>
            </a:r>
            <a:r>
              <a:rPr lang="en-US" sz="2400" dirty="0"/>
              <a:t>: Do you get it? </a:t>
            </a:r>
            <a:r>
              <a:rPr lang="en-US" sz="2800" b="1" dirty="0"/>
              <a:t>Life</a:t>
            </a:r>
            <a:r>
              <a:rPr lang="en-US" sz="2400" dirty="0"/>
              <a:t> is exciting, full of energy </a:t>
            </a:r>
            <a:r>
              <a:rPr lang="en-US" sz="2400"/>
              <a:t>&amp; passion!!!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41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</a:t>
            </a:r>
            <a:r>
              <a:rPr lang="en-US" b="1" dirty="0"/>
              <a:t>Congress of Vienna help </a:t>
            </a:r>
            <a:r>
              <a:rPr lang="en-US" dirty="0"/>
              <a:t>create?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Quadruple Alliance </a:t>
            </a:r>
            <a:r>
              <a:rPr lang="en-US" sz="3200" dirty="0"/>
              <a:t>= GB + A + </a:t>
            </a:r>
            <a:r>
              <a:rPr lang="en-US" sz="3200" dirty="0" err="1"/>
              <a:t>Pr</a:t>
            </a:r>
            <a:r>
              <a:rPr lang="en-US" sz="3200" dirty="0"/>
              <a:t> + R… why?</a:t>
            </a:r>
          </a:p>
          <a:p>
            <a:r>
              <a:rPr lang="en-US" sz="3200" dirty="0"/>
              <a:t>Re-drew borders… why?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Concert of Europe</a:t>
            </a:r>
            <a:r>
              <a:rPr lang="en-US" sz="3200" dirty="0"/>
              <a:t>… series of “congress meetings” </a:t>
            </a:r>
          </a:p>
          <a:p>
            <a:pPr lvl="1"/>
            <a:r>
              <a:rPr lang="en-US" sz="3200" dirty="0"/>
              <a:t>Promote common interests of Quadruple Alliance</a:t>
            </a:r>
          </a:p>
          <a:p>
            <a:pPr lvl="1"/>
            <a:r>
              <a:rPr lang="en-US" sz="3200" b="1" dirty="0">
                <a:solidFill>
                  <a:srgbClr val="0000FF"/>
                </a:solidFill>
              </a:rPr>
              <a:t>Treaty of Aix-la-Chapelle (1818) = France restored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Protocol of Troppau (1820)  = Principle of Intervention</a:t>
            </a:r>
          </a:p>
          <a:p>
            <a:pPr lvl="1"/>
            <a:r>
              <a:rPr lang="en-US" sz="3200" dirty="0"/>
              <a:t>Troops into Spain, Italian peninsula</a:t>
            </a:r>
          </a:p>
          <a:p>
            <a:pPr lvl="1"/>
            <a:r>
              <a:rPr lang="en-US" sz="3200" dirty="0"/>
              <a:t>Kept communication open, maintained </a:t>
            </a:r>
            <a:r>
              <a:rPr lang="en-US" sz="3200" b="1" u="sng" dirty="0">
                <a:solidFill>
                  <a:srgbClr val="FF0000"/>
                </a:solidFill>
              </a:rPr>
              <a:t>STATUS QUO</a:t>
            </a:r>
          </a:p>
        </p:txBody>
      </p:sp>
      <p:pic>
        <p:nvPicPr>
          <p:cNvPr id="3074" name="Picture 2" descr="Image result for protocol of troppau ap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76" y="1435692"/>
            <a:ext cx="1859189" cy="26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543" y="1630687"/>
            <a:ext cx="2578228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0894" y="560388"/>
            <a:ext cx="1200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5169" y="365480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9837" y="274638"/>
            <a:ext cx="11011288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What were the components of </a:t>
            </a:r>
            <a:r>
              <a:rPr lang="en-US" b="1" dirty="0">
                <a:solidFill>
                  <a:srgbClr val="0000FF"/>
                </a:solidFill>
              </a:rPr>
              <a:t>Conservatism</a:t>
            </a:r>
            <a:r>
              <a:rPr lang="en-US" b="1" dirty="0"/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143000"/>
            <a:ext cx="10468947" cy="3962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660066"/>
                </a:solidFill>
              </a:rPr>
              <a:t>Legitimate monarchs, NO Democracy or Constitutions</a:t>
            </a:r>
          </a:p>
          <a:p>
            <a:pPr eaLnBrk="1" hangingPunct="1"/>
            <a:r>
              <a:rPr lang="en-US" sz="3200" b="1" dirty="0">
                <a:solidFill>
                  <a:srgbClr val="008000"/>
                </a:solidFill>
              </a:rPr>
              <a:t>Landed Aristocracies [Old Regime]</a:t>
            </a:r>
          </a:p>
          <a:p>
            <a:pPr lvl="1" eaLnBrk="1" hangingPunct="1"/>
            <a:r>
              <a:rPr lang="en-US" sz="3200" b="1" dirty="0">
                <a:solidFill>
                  <a:srgbClr val="008000"/>
                </a:solidFill>
              </a:rPr>
              <a:t>Protection for property &amp; privilege</a:t>
            </a:r>
          </a:p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Established State Supported Churches</a:t>
            </a:r>
          </a:p>
          <a:p>
            <a:pPr lvl="1" eaLnBrk="1" hangingPunct="1"/>
            <a:r>
              <a:rPr lang="en-US" sz="3200" b="1" dirty="0">
                <a:solidFill>
                  <a:srgbClr val="0000FF"/>
                </a:solidFill>
              </a:rPr>
              <a:t>Anti-Enlightenment or “new” religion</a:t>
            </a:r>
          </a:p>
          <a:p>
            <a:pPr eaLnBrk="1" hangingPunct="1"/>
            <a:r>
              <a:rPr lang="en-US" sz="3200" b="1" dirty="0"/>
              <a:t>Leading Conservatives</a:t>
            </a:r>
          </a:p>
          <a:p>
            <a:pPr lvl="1" eaLnBrk="1" hangingPunct="1"/>
            <a:r>
              <a:rPr lang="en-US" sz="3200" b="1" dirty="0"/>
              <a:t>K. von Metternich / Edmund Burke / Fr. Hegel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9662" y="4826379"/>
            <a:ext cx="1150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1752" y="4864479"/>
            <a:ext cx="12811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5893" y="4902579"/>
            <a:ext cx="1136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joseph de mais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2762477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Plus… </a:t>
            </a:r>
            <a:r>
              <a:rPr lang="en-US" b="1" dirty="0">
                <a:solidFill>
                  <a:srgbClr val="C00000"/>
                </a:solidFill>
              </a:rPr>
              <a:t>Authoritarian Conservatism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6914"/>
            <a:ext cx="6999515" cy="4740049"/>
          </a:xfrm>
        </p:spPr>
        <p:txBody>
          <a:bodyPr>
            <a:normAutofit/>
          </a:bodyPr>
          <a:lstStyle/>
          <a:p>
            <a:r>
              <a:rPr lang="en-US" sz="3600" b="1" dirty="0"/>
              <a:t>Joseph de </a:t>
            </a:r>
            <a:r>
              <a:rPr lang="en-US" sz="3600" b="1" dirty="0" err="1"/>
              <a:t>Maistre</a:t>
            </a:r>
            <a:r>
              <a:rPr lang="en-US" sz="3600" b="1" dirty="0"/>
              <a:t> </a:t>
            </a:r>
            <a:r>
              <a:rPr lang="en-US" sz="3600" dirty="0"/>
              <a:t>(F)</a:t>
            </a:r>
          </a:p>
          <a:p>
            <a:pPr lvl="1"/>
            <a:r>
              <a:rPr lang="en-US" sz="3600" b="1" dirty="0">
                <a:solidFill>
                  <a:srgbClr val="7030A0"/>
                </a:solidFill>
              </a:rPr>
              <a:t>Hereditary Absolute Monarchy brings ORDER</a:t>
            </a:r>
          </a:p>
          <a:p>
            <a:pPr lvl="1"/>
            <a:r>
              <a:rPr lang="en-US" sz="3600" b="1" dirty="0">
                <a:solidFill>
                  <a:srgbClr val="0070C0"/>
                </a:solidFill>
              </a:rPr>
              <a:t>Divine Right &amp; Obedience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Counter-revolution</a:t>
            </a:r>
            <a:r>
              <a:rPr lang="en-US" sz="3600" dirty="0">
                <a:solidFill>
                  <a:srgbClr val="C00000"/>
                </a:solidFill>
              </a:rPr>
              <a:t> as needed to preserve tradition</a:t>
            </a:r>
          </a:p>
          <a:p>
            <a:pPr lvl="2"/>
            <a:r>
              <a:rPr lang="en-US" sz="3600" dirty="0">
                <a:solidFill>
                  <a:srgbClr val="C00000"/>
                </a:solidFill>
              </a:rPr>
              <a:t>Violence for the “right” reason is OK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36" y="36512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However, other ideas also emerged in the 1800s…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96417"/>
            <a:ext cx="4965441" cy="478054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Nationalism</a:t>
            </a:r>
          </a:p>
          <a:p>
            <a:pPr lvl="1" eaLnBrk="1" hangingPunct="1"/>
            <a:r>
              <a:rPr lang="en-US" sz="3200" b="1" dirty="0"/>
              <a:t>The desire to have your own nation and not be ruled by others</a:t>
            </a:r>
          </a:p>
          <a:p>
            <a:pPr lvl="1" eaLnBrk="1" hangingPunct="1"/>
            <a:r>
              <a:rPr lang="en-US" sz="3200" b="1" dirty="0"/>
              <a:t>Subjugated peoples wanted their own nations, no more empires</a:t>
            </a:r>
          </a:p>
          <a:p>
            <a:pPr lvl="1" eaLnBrk="1" hangingPunct="1"/>
            <a:r>
              <a:rPr lang="en-US" sz="3200" b="1" dirty="0"/>
              <a:t>Freedom</a:t>
            </a:r>
          </a:p>
          <a:p>
            <a:pPr lvl="1" eaLnBrk="1" hangingPunct="1"/>
            <a:r>
              <a:rPr lang="en-US" sz="3200" b="1" dirty="0"/>
              <a:t>Autonomy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96417"/>
            <a:ext cx="4688633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008000"/>
                </a:solidFill>
              </a:rPr>
              <a:t>Liberalism</a:t>
            </a:r>
          </a:p>
          <a:p>
            <a:pPr lvl="1" eaLnBrk="1" hangingPunct="1"/>
            <a:r>
              <a:rPr lang="en-US" sz="3200" b="1" dirty="0"/>
              <a:t>The desire to reform the existing political, economic &amp; social structures in order to create greater equity</a:t>
            </a:r>
          </a:p>
        </p:txBody>
      </p:sp>
    </p:spTree>
    <p:extLst>
      <p:ext uri="{BB962C8B-B14F-4D97-AF65-F5344CB8AC3E}">
        <p14:creationId xmlns:p14="http://schemas.microsoft.com/office/powerpoint/2010/main" val="42259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bldLvl="2"/>
      <p:bldP spid="410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9372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Script MT Bold"/>
              </a:rPr>
              <a:t>Latin America’s Revolutionary Wave 1820s…</a:t>
            </a: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838200"/>
            <a:ext cx="5449078" cy="5638800"/>
          </a:xfrm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762000"/>
            <a:ext cx="4114800" cy="5668963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7030A0"/>
                </a:solidFill>
              </a:rPr>
              <a:t>Haiti [during NB]</a:t>
            </a:r>
          </a:p>
          <a:p>
            <a:pPr lvl="1" eaLnBrk="1" hangingPunct="1"/>
            <a:r>
              <a:rPr lang="en-US" dirty="0">
                <a:solidFill>
                  <a:srgbClr val="7030A0"/>
                </a:solidFill>
              </a:rPr>
              <a:t>Slave revolt</a:t>
            </a:r>
          </a:p>
          <a:p>
            <a:pPr eaLnBrk="1" hangingPunct="1"/>
            <a:r>
              <a:rPr lang="en-US" sz="3200" dirty="0">
                <a:solidFill>
                  <a:srgbClr val="C00000"/>
                </a:solidFill>
              </a:rPr>
              <a:t>South America</a:t>
            </a:r>
          </a:p>
          <a:p>
            <a:pPr lvl="1" eaLnBrk="1" hangingPunct="1"/>
            <a:r>
              <a:rPr lang="en-US" sz="2800" b="1" u="sng" dirty="0">
                <a:solidFill>
                  <a:srgbClr val="C00000"/>
                </a:solidFill>
              </a:rPr>
              <a:t>Creole</a:t>
            </a:r>
            <a:r>
              <a:rPr lang="en-US" sz="2800" b="1" dirty="0">
                <a:solidFill>
                  <a:srgbClr val="C00000"/>
                </a:solidFill>
              </a:rPr>
              <a:t> revolts</a:t>
            </a:r>
          </a:p>
          <a:p>
            <a:pPr lvl="1" eaLnBrk="1" hangingPunct="1"/>
            <a:r>
              <a:rPr lang="en-US" sz="3200" dirty="0">
                <a:solidFill>
                  <a:srgbClr val="C00000"/>
                </a:solidFill>
              </a:rPr>
              <a:t>Venezuela</a:t>
            </a:r>
            <a:endParaRPr lang="en-US" sz="28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3200" dirty="0">
                <a:solidFill>
                  <a:srgbClr val="C00000"/>
                </a:solidFill>
              </a:rPr>
              <a:t>New Granada</a:t>
            </a:r>
          </a:p>
          <a:p>
            <a:pPr lvl="1" eaLnBrk="1" hangingPunct="1"/>
            <a:r>
              <a:rPr lang="en-US" sz="2800" dirty="0">
                <a:solidFill>
                  <a:srgbClr val="C00000"/>
                </a:solidFill>
              </a:rPr>
              <a:t>Rio de la Plata &amp; Chile</a:t>
            </a:r>
            <a:endParaRPr lang="en-US" sz="3200" dirty="0">
              <a:solidFill>
                <a:srgbClr val="C00000"/>
              </a:solidFill>
            </a:endParaRPr>
          </a:p>
          <a:p>
            <a:pPr eaLnBrk="1" hangingPunct="1"/>
            <a:r>
              <a:rPr lang="en-US" sz="3200" dirty="0">
                <a:solidFill>
                  <a:srgbClr val="006600"/>
                </a:solidFill>
              </a:rPr>
              <a:t>New Spain(Mexico)</a:t>
            </a:r>
          </a:p>
          <a:p>
            <a:pPr lvl="1" eaLnBrk="1" hangingPunct="1"/>
            <a:r>
              <a:rPr lang="en-US" dirty="0">
                <a:solidFill>
                  <a:srgbClr val="006600"/>
                </a:solidFill>
              </a:rPr>
              <a:t>Creole/Native revolt</a:t>
            </a:r>
          </a:p>
          <a:p>
            <a:pPr eaLnBrk="1" hangingPunct="1"/>
            <a:r>
              <a:rPr lang="en-US" sz="3200" dirty="0"/>
              <a:t>Brazil = non-violent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3172408" y="1524000"/>
            <a:ext cx="5285792" cy="9906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3329473" y="2933700"/>
            <a:ext cx="5590592" cy="1905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V="1">
            <a:off x="3974841" y="3276600"/>
            <a:ext cx="4559559" cy="1524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4304522" y="4105468"/>
            <a:ext cx="4447592" cy="96183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7355" y="1905000"/>
            <a:ext cx="2513045" cy="2499049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97355" y="3916362"/>
            <a:ext cx="5318449" cy="147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1523" y="5976329"/>
            <a:ext cx="84985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What “opened the door” for these revolts to take place?</a:t>
            </a:r>
          </a:p>
        </p:txBody>
      </p:sp>
    </p:spTree>
    <p:extLst>
      <p:ext uri="{BB962C8B-B14F-4D97-AF65-F5344CB8AC3E}">
        <p14:creationId xmlns:p14="http://schemas.microsoft.com/office/powerpoint/2010/main" val="35893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panish colonial society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365125"/>
            <a:ext cx="3929887" cy="414324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0" y="365125"/>
            <a:ext cx="8275361" cy="781287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1800s Latin American Revolutions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146412"/>
            <a:ext cx="8161361" cy="50305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Creole</a:t>
            </a:r>
            <a:r>
              <a:rPr lang="en-US" dirty="0"/>
              <a:t> led in South America</a:t>
            </a:r>
          </a:p>
          <a:p>
            <a:r>
              <a:rPr lang="en-US" dirty="0">
                <a:solidFill>
                  <a:srgbClr val="FF0000"/>
                </a:solidFill>
              </a:rPr>
              <a:t>Enlightenment Educated + Limited Opportunity =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Sought: Free Trade, Equality b4 Law, Free Press</a:t>
            </a:r>
          </a:p>
          <a:p>
            <a:r>
              <a:rPr lang="en-US" b="1" dirty="0">
                <a:solidFill>
                  <a:srgbClr val="7030A0"/>
                </a:solidFill>
              </a:rPr>
              <a:t>Simon Bolivar (north) + Jose de San Martin (south)</a:t>
            </a:r>
          </a:p>
          <a:p>
            <a:r>
              <a:rPr lang="en-US" b="1" dirty="0">
                <a:solidFill>
                  <a:srgbClr val="00B050"/>
                </a:solidFill>
              </a:rPr>
              <a:t>Mexico + Central American independence in 1820s leads to… </a:t>
            </a:r>
            <a:r>
              <a:rPr lang="en-US" b="1" dirty="0">
                <a:solidFill>
                  <a:srgbClr val="0070C0"/>
                </a:solidFill>
              </a:rPr>
              <a:t>Monroe Doctrine</a:t>
            </a:r>
          </a:p>
          <a:p>
            <a:r>
              <a:rPr lang="en-US" dirty="0">
                <a:solidFill>
                  <a:srgbClr val="0070C0"/>
                </a:solidFill>
              </a:rPr>
              <a:t>Monroe Doctrine = No European intervention or Counter-Revolution in West… US is “protector”</a:t>
            </a:r>
          </a:p>
          <a:p>
            <a:r>
              <a:rPr lang="en-US" b="1" dirty="0"/>
              <a:t>Result? US &amp; GB dominate Latin America 1800s</a:t>
            </a:r>
          </a:p>
        </p:txBody>
      </p:sp>
    </p:spTree>
    <p:extLst>
      <p:ext uri="{BB962C8B-B14F-4D97-AF65-F5344CB8AC3E}">
        <p14:creationId xmlns:p14="http://schemas.microsoft.com/office/powerpoint/2010/main" val="2493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1862</Words>
  <Application>Microsoft Office PowerPoint</Application>
  <PresentationFormat>Widescreen</PresentationFormat>
  <Paragraphs>296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Script MT Bold</vt:lpstr>
      <vt:lpstr>Wingdings</vt:lpstr>
      <vt:lpstr>Office Theme</vt:lpstr>
      <vt:lpstr>Post-Napoleonic Europe 1815-1850: Reaction, Revolution &amp; Romanticism</vt:lpstr>
      <vt:lpstr>Post – NB European Borders… 1815</vt:lpstr>
      <vt:lpstr>What did the Congress of Vienna desire for Europe?</vt:lpstr>
      <vt:lpstr>What did the Congress of Vienna help create?</vt:lpstr>
      <vt:lpstr>What were the components of Conservatism?</vt:lpstr>
      <vt:lpstr>Plus… Authoritarian Conservatism</vt:lpstr>
      <vt:lpstr>However, other ideas also emerged in the 1800s…</vt:lpstr>
      <vt:lpstr>Latin America’s Revolutionary Wave 1820s…</vt:lpstr>
      <vt:lpstr>Early 1800s Latin American Revolutions</vt:lpstr>
      <vt:lpstr>The Revolutionary Wave, continues… </vt:lpstr>
      <vt:lpstr>The Revolutionary Wave continues… Serbia</vt:lpstr>
      <vt:lpstr>1800s Conservatism in GB: Tories = “Old” Aristocracy Whigs = “New” Aristocracy + Industrial based urban Middle Class… Issues: Suffrage? Tariffs? Censorship?</vt:lpstr>
      <vt:lpstr>Revolt? Reforming Great Britain… step by step</vt:lpstr>
      <vt:lpstr>Revolution in France… again (1830)</vt:lpstr>
      <vt:lpstr>What actions did conservatives take to preserve the status quo?</vt:lpstr>
      <vt:lpstr>1820s Russia: Story of Failed Reforms </vt:lpstr>
      <vt:lpstr>Ideologies of Change: Liberalism</vt:lpstr>
      <vt:lpstr>What did 19th c. Political Liberal seek?</vt:lpstr>
      <vt:lpstr>Economic Liberalism aka Classical Economics</vt:lpstr>
      <vt:lpstr>Ideologies of Change: Nationalism</vt:lpstr>
      <vt:lpstr>Ideologies of Change: Socialism</vt:lpstr>
      <vt:lpstr>Ideologies of Change: Radicalism…</vt:lpstr>
      <vt:lpstr>1848: A Revolutionary Year… Outcomes?</vt:lpstr>
      <vt:lpstr>1848! Revolutions… again, but…</vt:lpstr>
      <vt:lpstr>The Ordered Society Emerges Mid-1800s:Why &amp; How?</vt:lpstr>
      <vt:lpstr>Romanticism: Culture in the mid-1800s</vt:lpstr>
      <vt:lpstr>Romanticism in Architecture</vt:lpstr>
      <vt:lpstr>Romanticism in Literature &amp; Poetry</vt:lpstr>
      <vt:lpstr>Romanticism in Art</vt:lpstr>
      <vt:lpstr>Romanticism in Music: Emotion &amp; Mood</vt:lpstr>
      <vt:lpstr>Romanticism in Christian Faith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Reaction, Revolution &amp; Romanticism</dc:title>
  <dc:creator>Reiner Kolodinski</dc:creator>
  <cp:lastModifiedBy>Reiner Kolodinski</cp:lastModifiedBy>
  <cp:revision>66</cp:revision>
  <dcterms:created xsi:type="dcterms:W3CDTF">2017-01-08T19:44:31Z</dcterms:created>
  <dcterms:modified xsi:type="dcterms:W3CDTF">2021-02-11T00:31:11Z</dcterms:modified>
</cp:coreProperties>
</file>