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2" r:id="rId5"/>
    <p:sldId id="273" r:id="rId6"/>
    <p:sldId id="270" r:id="rId7"/>
    <p:sldId id="271" r:id="rId8"/>
    <p:sldId id="262" r:id="rId9"/>
    <p:sldId id="258" r:id="rId10"/>
    <p:sldId id="263" r:id="rId11"/>
    <p:sldId id="264" r:id="rId12"/>
    <p:sldId id="265" r:id="rId13"/>
    <p:sldId id="266" r:id="rId14"/>
    <p:sldId id="259" r:id="rId15"/>
    <p:sldId id="267" r:id="rId16"/>
    <p:sldId id="260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52" d="100"/>
          <a:sy n="52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B724-1B82-456F-98EC-AA7DB6DA0E2C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2CD0-DAF5-4C1F-8E6E-FE9796E15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B724-1B82-456F-98EC-AA7DB6DA0E2C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2CD0-DAF5-4C1F-8E6E-FE9796E15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5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B724-1B82-456F-98EC-AA7DB6DA0E2C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2CD0-DAF5-4C1F-8E6E-FE9796E15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6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B724-1B82-456F-98EC-AA7DB6DA0E2C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2CD0-DAF5-4C1F-8E6E-FE9796E15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4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B724-1B82-456F-98EC-AA7DB6DA0E2C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2CD0-DAF5-4C1F-8E6E-FE9796E15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3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B724-1B82-456F-98EC-AA7DB6DA0E2C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2CD0-DAF5-4C1F-8E6E-FE9796E15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15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B724-1B82-456F-98EC-AA7DB6DA0E2C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2CD0-DAF5-4C1F-8E6E-FE9796E15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7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B724-1B82-456F-98EC-AA7DB6DA0E2C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2CD0-DAF5-4C1F-8E6E-FE9796E15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B724-1B82-456F-98EC-AA7DB6DA0E2C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2CD0-DAF5-4C1F-8E6E-FE9796E15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4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B724-1B82-456F-98EC-AA7DB6DA0E2C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2CD0-DAF5-4C1F-8E6E-FE9796E15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96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CB724-1B82-456F-98EC-AA7DB6DA0E2C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2CD0-DAF5-4C1F-8E6E-FE9796E15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3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CB724-1B82-456F-98EC-AA7DB6DA0E2C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72CD0-DAF5-4C1F-8E6E-FE9796E15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6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9111" y="2290351"/>
            <a:ext cx="9144000" cy="1326321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The Art of La Belle Epoch</a:t>
            </a:r>
            <a:br>
              <a:rPr lang="en-US" sz="4400" b="1" dirty="0" smtClean="0"/>
            </a:br>
            <a:r>
              <a:rPr lang="en-US" sz="4400" b="1" dirty="0" smtClean="0"/>
              <a:t>Late 19</a:t>
            </a:r>
            <a:r>
              <a:rPr lang="en-US" sz="4400" b="1" baseline="30000" dirty="0" smtClean="0"/>
              <a:t>th</a:t>
            </a:r>
            <a:r>
              <a:rPr lang="en-US" sz="4400" b="1" dirty="0" smtClean="0"/>
              <a:t> – Early 20</a:t>
            </a:r>
            <a:r>
              <a:rPr lang="en-US" sz="4400" b="1" baseline="30000" dirty="0" smtClean="0"/>
              <a:t>th</a:t>
            </a:r>
            <a:r>
              <a:rPr lang="en-US" sz="4400" b="1" dirty="0" smtClean="0"/>
              <a:t> c.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1996" y="3899399"/>
            <a:ext cx="5431809" cy="1654791"/>
          </a:xfrm>
        </p:spPr>
        <p:txBody>
          <a:bodyPr/>
          <a:lstStyle/>
          <a:p>
            <a:r>
              <a:rPr lang="en-US" dirty="0" smtClean="0"/>
              <a:t>Impressionism, Post-Impressionism, Expressionism, Cubism</a:t>
            </a:r>
          </a:p>
          <a:p>
            <a:r>
              <a:rPr lang="en-US" dirty="0" smtClean="0"/>
              <a:t>Monet, Cezanne, Degas, Van Gogh, Matisse, Picasso and Others</a:t>
            </a:r>
            <a:endParaRPr lang="en-US" dirty="0"/>
          </a:p>
        </p:txBody>
      </p:sp>
      <p:pic>
        <p:nvPicPr>
          <p:cNvPr id="1026" name="Picture 2" descr="http://media-2.web.britannica.com/eb-media/05/84705-004-B4C00C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95" y="87312"/>
            <a:ext cx="3283661" cy="220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rcadiasystems.org/academia/vangoghstarryn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266" y="87312"/>
            <a:ext cx="3293439" cy="230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heartstory.org/images20/works/post_impressionism_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95" y="2524919"/>
            <a:ext cx="30194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data:image/jpeg;base64,/9j/4AAQSkZJRgABAQAAAQABAAD/2wCEAAkGBxQTEhUUExQWFBUXGCAYGRgYGRwcHxscGBgaHhocHhwgHighGhwlHh8YITEhJSkrLi4uHR8zODMsNygtLisBCgoKDg0OGxAQGzQkHyQsLCw0LCwsLCwsLSwvLC8tLC8sLCwsLCwsNCwsLCwsLCwsLCwsLCwsLCwsLCwsLCwsLP/AABEIAQUAwQMBIgACEQEDEQH/xAAcAAABBQEBAQAAAAAAAAAAAAAGAAMEBQcCAQj/xABJEAABAwIEAgYHBQUGBQMFAAABAgMRACEEEjFBBVEGEyJhcYEHFDKRobHwI0JSwdFicoLh8RUkM5Ki0hZDU7LCc9PiJTREY5P/xAAaAQACAwEBAAAAAAAAAAAAAAADBAECBQAG/8QANxEAAgECBAIHBgYBBQAAAAAAAAECAxEEEiExQVEFEyJhcYHwIzKRobHBMzRC0eHxFBUkUmKi/9oADAMBAAIRAxEAPwAWC0mwjnFv1rxQjuoW6I/4x/cPndNXXSf/AO3V4pH+of1q99BuFnBysS1pMGCPGdwflSMayI8az820peVRcEq6XA0DMDuPfXMp2IJ7ooCipXD38ilEalJA8yPymuuEWJu9i6bxyjikZVKyyRCTY2N+8Ter/CNAzI0POg/BLh1uZjNeBPwkUUMPaD30vU3GsK7xl4l0hCFiMot9cqjr4ckfejzP615hkaAzzMbzUz1QDaPrnVC7dnoVjmCGgJpHASbyfedNqt0M9wp2QNr1FzrsH8SyEiRIA8ZqPw/h2IxLnVYeMxhSlKkJCc0TINyOUeF6suKLgKB0sfdU70XqUeJrQRYYZRFzcFxmT7xy86l3y3QGrVcVY4Po+4hFnsLO/bd010yfQ8a5/wCAcdMhbAP/AKqyd4vkHcPPuvo3G8cnDIdcVmKWwVHLE25SQCfOhwdOWyAU4XGLB0IZMEEDeYNZcMZipSajTvZ20/so2ktZAu56PuIG5Vhz4uLPgPY8K8c9HuPEx1BGxznzOkj+dHXDukBeBPqmKRGudsJ2B3Mnxp7EcXKdGXT5AR8fKjKvjG7dWVzr/kAH/AvEBorDkci4uN9sm9vhST0P4lyw/wD/AEPwsTRw/wAeCbFt0qiSkJuBa5BItfX+VSOFcWRiEKW3mISooOZJTcRz1sQZ76picRiqEM7UfmTCSk7XZmnEcNj8AkvuMsFCVJBVIUTJMbgxeNtBRzwjBtutIcWylJUAqMoi9/r8qqPSs9lwUD7zqZ02kxznfyNE3BmwllCUgJAAgCwE7XvTGErSrUVOa1vwJ1UmrjWMaQj7kaaCPltafq0NCSq+WU/X8qmcRJm4tPPaRFveffXPDhPz+vlTIW2hF6kcvnXle/2mO/4fpSqCtkY/0PH2yv8A0z/3Jq46TqHUH94fnVT0O/xVn/8AWf8AuTVz0kT/AHdUW0p1bAIfgsCTSryvKqJnppxg3punMPrXErcsMImVo/eFEeFZUpQgT+m9DjKgkgq+7BA5/X8qO+iPA38YOwotspkOOdkyvdDdiFR2e2bCbUKSHqVaMItPc7S62i61pR3Tfz5CpCcQohSk4Z9wDQpbUrNY6QOYjx8CQecI6K4fDJ+zR2oAUsntECNVWOw91UHE+mLqgfUW0ltJyqxD4UEHkG4MueOniLiijfYpLEOKu7IGMTxlCD9oh1oTAK21ITtEFQH62JqVg8WlxOYEKB0IMj37VPPHcWoELfZKSD2fV8wMzEy4JAnltVZicCJU6wlLMXWykylYSlRKmxZSVC5KAAIG40l0tClPHQnK1yu486Eovy5eGvx3qd6IAP7RcJnMpgm4SBdxBB7JvIhU2HjIIpuM4zO3KRChoNjyg6x7tatPRCSce6rNP2Jm5kkOognsgEm9799zVXpBhK7u4h508H9zxUGCUK1jU/11op4QYYaHJCReBYJA0FqHOlqc2HWPxbazO1+dF0Dl9CkejV2aj/7MHX3XgeEV4U7V2DXjhgE6eP591aSAGMcY4y6jjjxYVHs4eYBHsp+7F+2NZ27wKLOieJDjb6gDbEOJvAJKYuUj2CdY89xQV0d4YvF8SxLhCgjr1ZouJCp/itHvBos9HzSksPhWvrTpiI1yxbUTrck31rM6Z/LeaDYb8Qr/AEppnDMiRKsSgXE7L7+e1FOE9hMxcDu+dx4UKelZJLWGKSJ69Ii8zsRHLT+KifDKhCdrTHKrdHflYef1GP1vyKTj/FUtLQkkDMqAJi6hudhzJ51I4JjApRAiUgAgGYM38tBWeekTHS/kka7c7CT8RbcVZ+j3iBKlJJMi35/l9TT7jpc5Vbyyhj6mn/pp96v1pU7mTyHuFKhWYS65GOdDD9qsc0f+Qq26SE9Qqd1D4VI4XwlDK1KSSSRGnvqVjWA4goOnltTyWgCKfV5TOKQoh4lwllsW6yY1NwSfKxqpOFHP691VYtKm07EQ09hkmbcvzH8qc6gTqaveinAC+6lMdnVSrWQI0tYqJgeZ2qCr7OrPOC9GnsRJEIQPvqvfkkD2j8BWo4FLzbLbSH1IQ0jIA2lCQQIucyVHNqddzXbTCUwhACUoEJAsBsPzruLxVsq4iE8RNvR2KR7C4nEYgYRWLfdaWgF1ASgEJzbrSBAVBGgnvo6ViEIR1aEFsIEJAAyiBYCLWrzoNwwNodfWkB19xRJ/YbUUtD/KJ86tnEhxZEWNjVdB2Emkr6mYOsyowIuffPl7op/BZELB6wJcmEp1JmwJGgTJi+txuK66fcKcw7iQ2YZfVGY/cUZJSbaKi1/xC1jQV0e4O628VLX9mFSAbFZI1I+7YkGb1LFqOFXW689B7pewElTgTlQ4M/ZkhKpIdAuAIcmBAvm2ip3oezeuuFQIzYZW0AQ80DHneBAk6WqV09QS08gAdlaVJjUh1Lc2MD2wvTc1G9DCMuNcze0cOoRMmOtb5SBBEEGDceNAxDy0pPuHoScmk+H9mqY9rPlBk9pM3ie0Jv4TV+lFU+I9oKtCSJme/fbzq5zUj0Z+Dfm2ExHvHoFNY1QS2skxCSZ5WNC3pH6SqwmEUtlaA9mASFRMZoUoJPtRWb4v0p417DrZLbUuS31icyVAKhMAZvbvM2F9LVpWAF76LcOFNBtOYLy5y4kxOcye0Rsdo2OsTV50NbUlt8KKifWnvamYzQLHS0GO+hn0ZPKZVBbQFKSUZ+tI9tfZBSCZVmSBOoTGxuVdEHytpS1GVKecKlaSoLIUQJMCQYHKKyemvy3mg2F98ovSXiABhUESVPxedAUmfflt8DsRvKyoBtIFthv8NKGPSC0Fv4JNo6+DJvfLbzynWrjj+JyMrOvZ+YonR6/20PP6jS3k/Wxi3SPElzEuGfvEX8TVn0TeUHxFpAPjBT/PTvocWrMonckn31ddF1gOAgdoJJGusRMA3Pd3TWo1oJRfaNW9YT+P4mvKo/7Sc5D3/wDzpUHKOg50c4st8rCwkFIBGUHeQZkmmOlGLUhKMqiklV47hTPQk2f/AIP/ADrnph/yv4iP9NM8AN31N/W5R4jHOL9pZO/130x1yudcGvQJqormY+wFKMc9+4a1r3Qfh/VYZJI7bvbPcCOyO7sxI5k1nPRHhnrDyGzMEibWgSVz3FAUPEjz2I2A79vG5+E+6pSFsRLRIZQrfmZ8tvhHvp/DuNIlx9aUNpEkqIE9w7zTO57rfr+Xurtjh7TzjYeSFAHMJ2uACIv7RbE94qXsK01eSKrjfpIV1yMNh2uqBBhbiVXtIytCFKJ0AkEkpsdzPoxw19tKXcQ4XHlAFQsEom5SkDlpJnTzLmF4ThGnQtLLYdiAvLKgO5Rkjyq7SqaFm4I08jWrGeM8LbxTC2XBKFiJGo5KHJQMEd4FYxwdC1KW04ZcZeUwtQFlFBjNH1vWh9K8Vjlgt4UdQkHtOqIzqAVcNAEgSJ7S4103qh6M8Gw6YLKy5frFqKsyllQBzKPfaI7/ABrlsQ4N67WKvpKz/e3kG49WamTIlK3IkT+XO4m9Z6IEj19aeWGUed+tbm+o5xvJNpirLpE9GI4g6VAZEtNJuJ0J01Ak+donSoXokb/+oPKFiGMpHi4iPgNPoBxj9lLwC0Y8e9fQ1LHIhtwgHskG29iI+NXYSYqi41iC1h8S6kgFDZWCRMFAkSNCLd1ZDivS7xAtlADKDEFYQcwJGolWX4Up0Yn1Ni2I94r/AEidInsXilIcLZQw642jIkiUheUyZkkgCRI+VDOEwq3FlCAmYmVKSkAJIkkkhOu/jXmGelYK0573mdzqSCDqefv0rR+hbGGUoILriDJKFBSexFzKjAS32UDeVFIk5RWnsLthL6NujrzeVxxlDITE5oUtRyjtJMEZCCIgnTup/ogr+7E3guukeby+e3jejDDrSAgNrkJSEZRfSADEWIg8vlQb0WwxawDSFGSFKk3uS8qTe99e6axemfwEucl9GM4X3vIH+ljk8QwadYUo/Du+fhpem/STjFIw5AMSY9wjnzNLjN+K4UWENrVfwVt5fUVR+lDFSW0fxeRn86bwMfYQXd9wsnaEn3gK6iw5XE+f9atOCOQ4gwNr+UH4fV6qlCQO4fpVlwxZCkZRMpuLme0rbbTTunen2KQ95BVlX+If6aVQPW/2fnXtBNKy5kXobo/zlH/ntXPTA/4fn+Vd9DU9h08yke4H9ah9KXZWlP4R84pngKvSh65lGRXgr3Nb676QqooHXovVGKv95C48Rl+Qze+tGeVe2w05k2Ee4jzrM/RcP72BzbUR5QP1rUXReNgc0fADwsT5CrLYVxHveREWCAEzfc9+5+Zqw4Sn7N938JS0meYKSog8ipSE+LfdVZjVqkIZAW+5IbSdCRqpXJCbEnyF1AEiXwNSMNh8MlwgIUlbrqYzKUlWckJM3W72zMgQZneJMmhHXMWD2HJV3fn9RU1g1ARxFCXUsurSlxQlGYwVgRI71iQYGsyBrFmlqKCo2Y9KeZIAfSfgcUpJdzxhW2yVNpJTNu0V37YiRGkazUzovw5OHw6cyeqUEZnSqSc0SsqJkmACNTAEaAUculISZiIvPLwrIumPSYPE4HAAPLcMOqT7CUbpzaQbZlAwBI10vDS5Ep3io2WgNYviCnG3FE3xD63f4VBPVp5k5BMbAXg2Nl6KxHEnJBzFg6g/9RkjygDnqTOlO8X6H9VgYaJW+2Q4VAe1BMpAM2AJgbxfU1R+jfjzGHx3XPkIbU0pBVGhJRsLmTN4mBM2NCrJyg0uRNOpHLpz/c2TpNgVvYR9pFlutKQCTa43I01g/RrIVeirGA2VhyDYdtXI3P2daiz6ROGqt6yiBsUrBvECCjvFu48jSc6bcPzWxLUm9yRtINxaRFIRdSlHseOqYRqMnqZlguhGJbkqGHPZMznO5OmUSZnlAG96s3mCwgS0wpYskQRm7SjoEkwOV/yBr/xbgD/+Sx/nFc4jpJw/Ld5ibch+6QbR4g0OOKruWsXbuRzoQtowUwfTLEtEoWltSQYhKlyAJAykqIBm+hGltKsuj/FeswqG4AdCk5giSI60Cb39kj/VyNDvEneH5iA6hubQnMQOZ7IIAGU6Rcpkamo3R7jTTDqVB1GRQhYzHs5piSRaMvlPnR8XSdels7rXzAU5Tp1NdnoT+JOzxZlJ2YO8alwnx2/pNB3TzGZ8SRPs2jbb+fxq+cxSXOKuuJWVISiE5RySkFImI7QWZ/qAzjeILr7iuajHhtTWFi40op8kHqS7D8RptMg2+oqThUw5l2T2fO4PvM/CucOmBa3jfenMBGYmZMxy2+vdTDKQXaRbdUP2aVd5/q1KgGr2SbwrhvUNqTmzSqZjuA/KhfGuZ1qVzPw2+FX2A4qp3DurXllNhHeLannQviVxEc6YkIVGsitsPpYB2FdKaQNr+Hh/OoBfVzPlTjS1G29VsBzLkFvo+n11uNIX/wBmvxFHKuJuPvKYwTfXLTHWPH/Canmqe2uPujW+sEVWdAeii8Q0FFRaw5zAqTZx2cuYJVHZa7MZtTcaXrUcFhGsO2G2kJbQmwSkW/me83qc1kAnTjKWZ7AxwLoq7hFHEqf9YxBEL7MAomShv8OgIBsSNBNF4eS42FoOZK0hSVA6hQkEe+orjpP6VS8J6QYRCHWl4lhIDi8oLqR2VHMd9ASoeVQnc66bsgd43wPhwJ6zAvLjVTDLoF5uSmAY1Op051UP49bTZVwzibikpknDPKHWAJkq6sOJlUR7OU6G50oxxLIfvhsWUODRTakrT/E2ZSoWF7G0TBihfiDjbznq3FmUYd5SSGsU2YSsA7K20Byq7hAJE2kEilshroPx9ziL62MdlfQWypAULBSFJnsgQqyxrJGQHeSfPYNDaAG0pQlIjKlISB5DvrJvROgjiOlw0smJ2gRfa4PPS+oOyrGbw58qG3qAqq+hWVnfTDguHJ6/DLQh0k5gCChVoPZykTe5HOYm4MekXGm8Jl6wZkknOBsgzHiTy3vWetcK68lxZU2gzkaSVAJBNiVGCTEbDQbWqik5StH48C9LqqMVUqt67JfO/IgJYdxLhYSQpUfaKJzJSJnfW5MHu31oiT0MZgBxbjhJOpy3Ougm5A3+dMYLDOYMqUyQ62oytBHbETCkqF1kSQQb6QDRNh8a262lxCgpM7QYNxtveNaz8dVr05LLpHuNbBOhXjm0b5FKnoXhLdhQOvtqm2u+mnvqE/0BR/ynXEidDB30Bt3XvGt6N8M1mNz5+Gv1308pmDJtH9POsz/UK0XbN9xx4ai/0maP9DMYmcjiXI+6Zk91we7eqnEsOtA9fh1Ji5IFh5yR5TOnOteQ6SLiNz3fzqtx/FmWpStQn8GpuNxsNNedM0eka0nZxv4FJYZLaVvHX6mZYDEgFRSROWOzY92h8edUR7Sj5mizjOHZeIU0z1CpklJjujKLDy/M0N4vBqSTmEToR7MQde/StulNSXJ8hDE0KkUnJacztoWIkz8r1IwJIWBOkb+732NQ0SN9ak8MnMJJ1AGttvdf5UR7C8PeQSer93+of7qVWeUfg/0q/wBteUE0rICuHOZWXR+IpHumagYo2FOYdfZI76ZxBo/Ey2+yhmijoJ0fOLxCUfc1cPJCYKr8z2UiNM07UMA1tvokwHV4RTm6128AlM/G38NcwTdlc0FsJQhKUgJSAAABAAAgAVBxuLS2hTjiglCRJJ2H5+FPrVWQ+k3pMpb6sM2Yba9r9pyxnwToO+Tfs1VA9ZuxG6b9MVYhSmm1KDN0lItMa5t1TymB3kGgZ5RsBteNeW2nwp0031JW5lQkqJIASLkkmAO+TAqyDtJKyO8ItSTmRIIMyk5SMok3HgT5GiRnpE8+nqcWpL7OUGHSkLSEjsrbcsSu4JmcwnYmibo36PEJSheLJWoX6oEZE6WUfvnnFvEXM9XBW8cC1gMMwUNrGZ5SAluc3aQhaRmXoJy2IIvFjDZfK4q7POgOBw+EecW2516zh8yVzlTlzAqTABCTIRuSCCKl9I+nqFMQypbbpJSWwnMqY/FoPvAGyu61ReK+j3EtjrOowj4SJLaEqzWF8kiJ0sQZ7qgYBtrKFNJSlJE2SE27xse7nQVRbazTbt4L6C9bFRpLMoa6cbq/wIwaexJbcxZnIkJQ1MgRF1/jWYknSatEppsElYabQp10iQ2gAqiYzHZKf2lQPE2qwPRPihEhnDx+Hrjm9+WKNFRgssdEZsoV8RLPIhKRoNOXd+VU5xPqb4d0ZdlLyfwr1CwP2vyUZvUvHYt1lwM4theHcVOQmFIXGuVYsdqi44B9C0TGdMSRooGUnuuB3xUVIRnFxlsy+HnUw9VS2DvhpCu0LwY+vreucc6E5iSEgSSoxZKbkybaD50P+jXHleGU2qc7KoVJMxMi3dBHjNQvSBiVkJR7LHWQ4u+VS05SG81oEGTO8cq8pHCSeKdLl9D2PXpwU+f1IGO6RuP5g2VNtTANwtYG86oSb2FzzGlVrTQSIAAHdXaYgRptFeituMYwVoqyNGlRUVd6vmeFQGtq4daChBAINXPBOHNlsOLSFFd5Imx2FrAW01qHxjDpbUgo7IUSgp0vBII8IIjvHKqxqpzyojrLrVaP7gviMN1cg3QSIN5TM+Uc77iN67wKT1qR3jU7C+p0/rVu+0FJKToRFROjGDJxLaDJKVXIO3l3eYp6nPMtTGxmG6may7P1b9g56tHJXvX/AL6VTOqP7XupUO4SxjTKta4f2rtApymjHtoR2kSQNyfnW/8Ao/xGfANKO6nARyh1Y/SsQZsQRYi8iLRuLi9aJ6KePBKl4RcBK1dY0dsyvbb7pjMBGyu6obK1INRD/pBxH1fDvPbtoJSDuo2QPNRSPOsJTgFffMHVVgVEmZlRm5MmAD42rXvSOqMEZ061uTy7YI+MfVqywE2pnDUoyTbF8zitCMnh6bXNuYHlNtO4EVP6McSRg8UHXm0lKhkDif8AlzMkJve3jlzRMxRP0W6IurfYViWlBhyTJMZobUpIMHMkGN45biqnpPhkpxGI6tuGA6puYOSUxmTOmu3eO6iTpU5PLH+C8aklqwu6a8UyYIqbJIehCVIgkoX7RTzJTIB7xV9wjptw1rCMJYWrqwjKlASSpOXUL2Cp1vfW8zWLq4i6y0W8xUzmQpIuSgoVmtJ3O+mthNHHSDgoxbiH8MwhSX5Gdb2QYhRQVGG2hmUEbwQqUkGwVSVSEo9ljUakJyvLbuCvi3pUwrZSGW3sVmOUKbT2Sr8KSSCo/ug1n2N6UN+sPZGXWk9YpxZKQrqgoiTlkjN1yj+yCoWN01Y4zEllOLy43q22WlBtpDaUoHWLX1baFSFLIJCiRa9+yACPcHwz6GFtC3rKCXes1IN0hN8xINzJF1XBAgzGPIXqZbdo030Opw3UOONrQrEPLK3E/fQkEhtMG5GXtTcSpUExWgrWACSQALkmwHjWL4PhmGxWFwTy1ONOhgNIcYSoqCkBKROQSVEdYr9kIO1zIwfTPGsBGHxYZx6XcyDlWlDgggKQo2BUUqkJUATzmQKtBEg5exGE4sw/h/aSJAUU6KghLiPA6H8jWSYdhYDjLhPWsKU0s3uWyQFC9wY13uaN+jXSHhuBCioYlhxUZvWGlygWhEpRlA08zcmLZ90l6UNu4/EOYRBcDykBvslJKg2lE5YJUormx5aXroXtqUxlOE7qntwuTOGJfTj2/Vk51vg52pIjcuEEwkWBk6kK3IrRmuGtdX6oR1jOUg5r51q7TiydSSsrMiItGgNVfRPoqvBtFTsLxb6ZdJhQQ3eGwrnmhRItKE8gTeYdjKZMACs7G1KKjNJrPbzutY+dxzDQlkSlql6ZivSHgjuAdypVLZJyknXWx5Hv327o2H40JhYjvF9Pratg4xwxGKSWnEkhRNhsYN/LWTpY7Vh/HeGqw77jKzK21FJMRoYkc51PjvrWhkUknJahI4irh3aD05BVwriam0ZUgOt3KSFQRJnKZsRrf4U1iMYp1fbATl9lOuv3pjyt30N8CSetEGwBJ+XzirniQjIvMUAKhSgJhKtSRuJgxSrpRjPTd8TUoVc9HrbaJ7ft4d74Eo1Y9CmAcU64RIT8DAvy5jzpp/o3iwQkLZIUYCzmSRrcpg33ABP6E3A+FpwrOXNmcVKlKjUm5gToL79+8VeKyg8VXVbKkno76+BH9a7nPen/ANylVJnc/F8RSouVCXWsBEV0hFcA16DRRFEhAIE/XKrPhXC33IU00VgHXMEiQfxFQgyNrjurno5h0OvstrumVKUNiEplIPdYzRm70lMEITvY7RtbnSeIrzg8tNXffsaGEwnXpvhsRuM4zHuYJbGJbzjskLCkhYKTKQrLKVSQIiDe5mhzhnESSl1J+0SoKPcoGZ8Cb0Q4jjriwQoDKdRQri8EptRcaE65k9x1/Xzo+CxU0/a28iuM6LcIZqeprHBekD/FFnDz1DaU51rbHbJStOQJKiQiTfQ6Ed9RMN0uRgG3cEloPhpaktuSAFSomVpg3BMSNYFk0BcM6RnD5uqeLRUMqspmdfvRG9iIN9r1EVj29lg+EmtNQpvdq3Ix7y8yXiHM5JUE3mQAAL6iBrTCeIv4RJ6h0pZWoFTRSFpSrUKCVggXHtCDtNNjF37CFr/hj5+VN4hT2QqVlbSNrKJ5d1Vr1KLVr6haWHrvVRdvkOYbHqxLiRiHT6u2FFQJypTn2AB5hEC57IGiRUoIYU9BxKlFsISlQhRUpSiezE5osN9SdrVfDGUlBSWA4tKkuTmj7MpJMm4gQLftaWojdw+d9tauyAglHZEIJE9rYne9tOdAitAFSVpb+vme8I4ynDFZKQGHicqlJhbSzCjEgwkqSnaCRcWJq140jCtoAaaY6hxhsBawpx03IARBHa7UBSR9yTqAalxaYUjPlSVjOkk/aJVIGZRMybqvy0EUKOPOsEpStaMqlJIStQBKSJIg720qso2L05OSsHnEMY4yy2Hnm0oLSc6UpVmcJSQZzdpSj2eVwSbSRJ9HHCQM2NUhIWtZDAv2EkrzrFozTCEm0XNzagrotwZfEcUltxxQSElbjhMlLaNYnckhI71CtvU62hKQ22lLcGE6ZUgkJgHeJ8yaWr1nTSUY5m3ttwv9hqjTTd2dsulwETfKAPBIA95uffUcJ2jeAPryqThmADmScw+6N5O3yFROJFaFow7Sh647dNpDSZ7TyosAAFAblRtpSmDkp1qjhs7PVWalbVeSt4Dc5KEdTtbDrqzh8OooUP8AHeEENgyA2iDdyZkW3naR30rdAmhhRiMMnKphPbEklxA1USTdabqJ1UJ5CtM4VgW2Ww22nKlPPUnck7k8+URaKoPSfxDqeG4gwPtEhq9v8Q5ZHeJkeFaObWyEZNt3ZgfRxr21HuSPmfyq1xrWZCk8xVbwRRSSg6KAUn8/ru76tlGlKt1PU9L0fknhVFd6YScAxKncLhiFeyAIPNHZM7jT4Hym4pcZgkQozFydJB2nS+3iLGhnoM+Sw43oELI8lX/XS9hV5xDskwQRklWsHXTbfnp5wZLUyZT9mmVPWK5D40qo/W1c1+4/7KVFsLX7wbSa9Ov1yrkV2Ld36VwIk4V9SVpWj20yedjqfdbfU1ch1SogFA74n9APq1QsDhY9rSdN7G0/poPHSdno9PDRl2po7/LqU4uFN2uchCd7+JJj30urRbsC2kCNfClXtNKEbbCrlJu7ZHOCRMgZVc9fgZFdIxKmyM4GX8SREeIAt8qfzCkaHUw8JrYNRxVWi7xZKbWCARcHSq3j6zlSgfeMR8viflXKkFBlBt+HxO2w+u+ucTigpTBiQVD/AL03jfSI8eVZrw7p1FfY259IqvhZLaX8j+Nbz4ltsCUtoCFoSoIP2aZJkmIBVa98p0qWH+rUEheQNgIDJJV1mcSISQCLkCTe2gvMXjALbzOIgJSshUZlFZCgCrNPZGpsDF69ddJxK8Q40tIQB2T+HZY5xCbJsCZnm2ec3S5W+ZOxGDYYDxdVAJTkTJB7IjsnVSYIFpAA91DxZklDbhHtoSrwKTljvkFPjFWwW2pSlKbSOtV9mpw2ylMAgHMSSbqEDW96i8ZxZW0pAcacDUGUJIkEFJsDlATI+BtF+laxMLpr5hx6KMElGBeeI7bzwbB3yNJzW/imfAcqLnbhMCySQfmKqeh2FUeG4VCSICFLvupbixlHdY3nerzDswnt9hN1rJPsoR7R7gKza1WDnGKfaUlp4rX/AMts06atHXYgca4h6nhuvEde4Q1h0K3UoxnInQCb6e8Vb9AuCFlnrnlqexD4CluKUVHLHZSCbhMXjmY2FCnDGhxXGu4p2fUsIrIyhJMLKCo5yN5Tc9ykp2NGHBuPFRd62wT2wTEJBtHyG8zTqg3FtCs53lqEkVjnp1eVnw7IcWoLlZbJGVMGAYA3nfSDztp/C+Ot4gr6sLhuCVEAAyDYGdRG8a1gvSvinrnEXnkgdW2erQRuEEhJ8zJHdFTCm82UhyVrlfiU5QFD7t/IfQMbwKsUqBAIuDceBqOlskFWUlAICjFhMwCdASAbHka54cexlNyklJ8jb4RU9IU0rSRp9CVmpypvjqTugQleITJuq47hm/nV7xiyF5RBAIgeHuiaqfR4yT6wofjgGJ17vA/Gp/SB3I04QZCQCNfK82O31FAT7QKS9nfxBDr0fs+7+VKonraO/wB5/SvaKKXIA1qfg2TMmxG3fYj8j7uVRmh2haQCCRa4Fz3X0q1bnU6m58TrRKUc0is3ZWO52pwGma7mnExdo7UqvEGmyaewmHW4oJbQpajolCSo+4Amucras6whSBkgAEk6ACSfAC5PhR10f9GTzhCsUQynXICFLN7gx2EW71eAovYwmC4W24plvM4lIKzmzOEBM6k2teEwL6UCWIW0SyhzATgno9xT6QpYGHSf+oDmiLHIL3JGpToaoennRlOAxjDaSVtrCFyqwUsKh2wsJMKjbNArS/8AjAuRYolaTlGoTCV3I1lJ+opv0zcF6/A9cgS5hlZwf2DAX/4q/hpeU5N3ZeKXAyXj7g65jPDqxddhEE5gm17A8433NWOP4ipoJGfrColIbT7cR2FCAL2kxF1CNKryqcYFQCEtZmwmSDmR2RfvJM6ak70sbg1oMoyqX2YkWTqSlJNhBiO7zouurFrJ2TFh0LDJztFbqR7RhSkpIPV98EgpgEx2pFgKbSWynqsO0nM4kkqWTMKTIAMbGLC089adw/EVoMuFLaycoEjS91xPZBIO1gb3mp68QpDgbbbDykjrCbXKr5ibam0gzBPK8WJej/kP+hRC+F4VI7KlIXB0ujEOW5/RqF6QcQ8lpjCIkuYxyF7nKlwZB3Sq9tQFCpXQEJPDsOVatLeQsW9rrioD/UKd6PYf1jjeJxCpKMIAwgH7qgkBR95dI/e7qzKUbYidtt33S00T8Em/I0ZP2a9aBRgsOxw7BpaV7KBlMxLiiO0QJ1N7beAqjVisO42rsOM5li4IVzkCSITGsc091FHEOENuqSpzMrKCEpmANJNh3CofG+j6XGgGkgFuShItOaJBJ1mAb7gd9aVOUUKyTZX8Qfa4fw595tWfKJBMSXFhKUSALaptyk0B+hpF30rw5fQ62lKiEglIGaBKiAEqSVbzZMVI9MXEUoZw3DwrM4khxyNBYhOYX7RlRidgdxUHgPSxWDwfq7CAHFElTh2kADKBvA17zberU4Od2tSW7JFvx/GYZnhowzaVpcdc6wpUhQIhQIUSbEZQlIKSZ150A4NcKcSNjm81JE/L50Z9JukrWKwGGRA69tUKATEBKcsg6ZVWMA6gcqBDbrzvlT8jXYiPsdd7jPR88uIT5J/Rhd6O2v7s4oAdtaoBMd0afrXHS05UlOaScpMmYAImRAm3eNfMW3QtgIwbV7KGYTtmOn6981W9PkANJVJABgi0Gxjs7nUDx5XpJPtDjXsl4AH1H7v+dH++lXec/UUqLmYt1URjBolXdP19d9WlQeHgXMXj5nn5CptN0VaIlN6norlxUCuhTTokgd/19eFEk7IqjtutE6BcMxOBfS8+lLbT32BBXKpWR1aiEymy4Tr/AMyhngnCHYTi/VxiMOhRC0TKlAe0pKQe1lg2Njcd4M8PDzTmDSsFLyC/gXRpCTJbF9WlZSkTIEC2QUrUqX7KLpcSV6WMesNssocW2S8J6tRSSnq3ZmNiYt3UAOPv74pxeYAHrEpXIBkAqPa1ot9IGJ69jh+KiOsMLH4VFlZy+IJWPKhIp3paTaZSpJpjuF4riEEQhhQB2zIUrslGpkJgHYT32FGTXpLQpvJiMG8EqQUq6taXDoQfwajfW/dQPtTGMfyIUreLDv285qM7ZCmyu4IhspeErzCQALKKAkgQLwZ1AJuY3u4jMspbbK1FzKQtYASUNi0DxBERe3OqtTWVSEpJCgCSsWvEm+/Lzqe3xgKClKAQ6UwHBBsBsk2AtoNzNzTa5MhpvVEnFOJyoe6pQV7aQopKSVRlUdCojWwMSL7U+ypQddStxUJKQmJgqVJJIE5bJFthHjUXAYUdUqFdc5AGdJmEpIhtJNwCNbAQa8fYS3CGkuKcdSW0AE9oqMFUG8mItA8CDU7albX7Jpvo5bPqDZAnrX3lmbg9oJHcBb4d9SOhPEsNhEYxT+IaaJxb0pWtIUci1XCfaWT3crDWZvBcKnD4PDNOrSQwjO6QQUphWfKb3IgJ79bViS8uJefeOaFOKXHIOKURfXUnl+i1GlKVWXfZfDj87eQ5NpQXcanx/wBMbKTlwbSnzftr7Ce4gQVHzCaDcd0w4rikSpxbbcknqklsQSYlYvGwvtvVQywlIhIj676030acSHqzzDra1NmTmCFKSQU9pKiBbS02uadlh8kcz1AKpd2RlTHDCDnWSo6zeN9z+dSzRx0rfw7GCZwjaUKeKUuOLABy5hJGYc9PACZJmhXgeBS/iGmlL6sOKy5omCQctpGpga701SyqN0rIHK7ZBmomMaJStI1WpCBHeB+tap0T6Fqw2LcXiglTTKCpKoBSvNIm+mVIJIOhUm8RWXoGfJIgOLUqP2YIHwilMVVUrRjzQ5hINZpPhF/PT7mk4HHshKEIcQcqBYGYEbwLaamqzpC4hxkpSpBUT2QsLiRtYdk/050FvYFohEIACnAN5IvvTuNYS2hak5gdu0oySdwTfU+80p1Ntblv9QTSi47/ANFV60eSv8386VXOdz/qYj/MP1pVbq2V/wAtev6Knh1gTr2vkBUmmsL7M7m/vp6nYe6gD3FTnDeFvYhyGG1OlImE6AkxKuQ00mmHlQknuq16JcCdf+2weIQ1ikGQ3nKVkCIAkXBFybgzBAGo60tkTFBR/ZzmDSHUMYjh60p7akE4ll2Bq6ASq9/uCOdV6OKNPLKmSll5K+sUhBCkByQOvZVvmHZW2QDCs1ymipzjHGGRDmD66+rTiSYgagJudbiP1GMbxDDYlYL2Gfwb4Mh4NFJnvIFxrOYaTcUvluWJvG+IpewQAypKcahzIDOUvMulafHrC8r92K64H0NTj2Fnr1tKQcqcptmKUqBWNSLi086p8dw1SQDMpzIWpafYWpIUMxSBLa4NwbX1sACToRjlMuuA6LhxIgiQlCG13iDENm0+1Vcl52KaZrgXg3lGUOgBxBKFjcLQYMxa/dbvqqx2ICncxjI3bXVfIeEzR/046GOOLXjMESsOkda2LrB3UjtCbQCmbXIP4c0Y4HilHIMLiFFJgpDS7GJg2tz86iMVGVyOrJCnQsJyghBVlgnXcnMdtbb1G6sFCiIQkK3Ouuhos4N0Gxr5KVJbYSbKLpCiAnYNpmItZUUe8E9GWEayqfzYpwXBcsgHubBiO5WaiOpE6FKXgZFw7hDmIP8AdmnXiJ7aQUiTEgrJABv9Xo66OdFsfhS46rCoeeKYSovgFsXzBIgyCFH74m9zetXZbSlIShISlNgEiAPACw3rpJobncOoWMG6fcd4goBnEMHCszIQkdlR/fvnPcDzoMwj2RYVy/MEV9S43DNuoLbqEuIUIKVCQfrnWL+kH0dnDS/hQpTGq0m5a7+akd+253qYz1OlEpEqBAIuDRzg+nCcNgW8Ow2c+U51kgZSokqIG5vaSIrK8DjiiEm6flNXTTqVCxBFaSnCqlm+Aq4uOxonS7pJhcbgQRCH0KEIy3GoUEmPY38hWeTSzU2/i0J9pUHkBNXio042voQ7yYcdMlvNYLDqexLqsY+kthAIADK+0qQACIhskkkqNjIFg5lADqBslB92ZA+VM4brHXC+8SVEAJzEkhIAA10EaCln/vKU/sH5/wAqyJTz1ElwNjqHRwU5SWsrfAkYhCQ+2hJzJQknNpMAJJjvMmli1TlTGqh/uNR8Ag5zm1SnKfMlXyIqQ9d5A/CCfkB+dHWxi6dYu6N/XxJ/XeNe01npUbKhDrJcx/j3R5TOFwmISk9W4w2HP2F5Rfn2t++qCt+wfC23cC3h1pBQWEII5dgD4VhnF+GOYV9bDvtINj+JB9lQ8fmDQ6E79lmvJFXi5UUIBgkzrGny3PlVhgcPhlKCcS6vDJEFDyGisg3sSFApE3iCbSCneAgS4SRYWFSG3FJFgFEWImxgiUzsDcT31dxzX9bHXsaXwrheKyTheLtYpEaOgqiIm4WpQ8DpbxqLisVxFJhWIwBTOpLmngbfGqPhf9ivpBdS6w7EKC3FRNgYWqUkX3g9wqcno/wU+wvMeRxCfkDJ8KCrksv+FuuFPtsEWkt3E76G07C+uvORjcMVZVCAtCsySdNIUD3KSSN4sYJAqp4bjuD4QdgIzTsStU+8kfXKn3fSXhEkhvDOLjQ5Eif8xBFXU+Fiti/wWJU2oRoduY/WrVC8yu0POLHxPv2oGc9KqQYTg7HUlwAjyCTPvrxj0pCDmweU2sHAdx+xtc+VCqxc+AWDSWpoiEEHSO/6+tacI50ENek/CnLnbeTOpyghNt7g91gat8J02wCzHrLaTyWcschJt5TQcrQS6CECkmojPFmD7LrZ8FCo+N6SYVoEuPtp865ElqTWbekjpvkCsHhsrjqwUuKsoJSRBTGhURMzoPGo3Sj0nZkKRgUqJgy8oWSN8oOp5fnQPgcPlGZRJWvtKJMkk3187981z7OrDUKLrTyrzIrXCR9821yjY+O/urs8LT91Sk+dWGWmH8QEib5ZjNBih9ZJs0nhsPTVpJee5EHC+bqvKn8NgG0GYk8zeu0rzCRccxXaRUylJ7stTpUou8IL6j4qnfxGXFJPgk+CtfnVsKG+Jq+2UfD4AV1H3iOlHegl3/ZhDw+6nFc1n/TA/KlhjLrh5Qn5k1zwr/DB5yffelwz2VK/Eon8qdWtjydTs52u5D+cV5UTNSq2cH/js+jMMiEgchHuoH9L3CELwvrVkuMRBJjMlRAKO8zBHf7idpNZD6bOkIUpGDQfYhxyPxEHIk+A7XmmlIXvoaLAVnQd9z4715hnCQQdlEfEn86g8PxEHKd7jxqUl4JKybCRre5B091OxkrIpYkqSDrfb3600rInUAeX5Cmy4tXsjKOZ191ONtAX1PM1e99kQepk7ZR8a7ApTSqyViD2lFKvK446rhaAdQD4ivaVcSNeqo/CKScMgaJHu/Wna4W5fKNfkOdVaiuBx221nVlGiQVkfuCQPfA86nMHsp/dHyFSuj2H7K1bex7rk/GD4VDZSWyWlapnL3pmR57eXdWZWnnm0uBudHx6qMZP9V/4+JO4YyHHkoUJF1EHQhNo96knwBotfZStJSpIKTYgi3uoQwOK6txKvuiQfAxJHeIHjeixLgKZSoEHcGR76ysWpZkx/wDU7+kAWLwfq2JU1PYXdPdr/Me6pEV3x9wO4pKkHMlCcpI0J7UxzAkX8eVc0+m3GLe9iuFWkktk9PXiKhXHqlxf7x+BoqoReVKieZJ+NGo8RXpZ9mK8S64TigGVifZmPA6fnVhhRkZHcJ/OhjDLgxsbGibGKhpUfh/KKaizzlaC072ig9ePdXlQo7q9qg1qfUvG+KIwuHdfXo2mY0zK0SnzUQPOvmXiWOW+6t1wytaipXiT8q0f009I8604NB7KO27B++R2U+QJJ/eHKhLo50WW+QtyUNajmvw5Dv8AdUQiVbKfhnDHX15WklR3OgT3k7VYYjCqZeU06BnGio9obEfXMbVp2CwqG0hDaQhI2H1JPearuknBE4lvXK4i6Ffke40wo5dQeYBZpVESXDIJyqScqkkXBBgzXQS5+Mf5RRFO/AmxKpVGCF/jH+X+dey5zQfI/rU5u4ixIpUyFK/Z+P611mPIfGuzHWHKQplWY7gfw/zrgsE+0okcrAfCuzPkTY9XiJOVFzudh+prtCMo5k89ztXSEgCAIqbwnD53RyT2j8QPz9wodSWSLky9ODnJQXEIMAzkaSnzPida5xuCS6IVqNCNRUkivDXnc7zZluet6qOTI1oDOJbWyqFnMg6L5fvfrXQbBmwvr3/rV++0FpKTBBEUNcOkZ0H7ioHhtTlOeeN+KF1HJUUJap3tffw/YkJRFe16a8ipGkklZHqjQeaK8SqEK8DQqaPR4mP0rK8orxOau2sWFsKCtQL1SkU42SmbWIg++jmRYbz91KvIHOlXEhz0Z4MnEZsViFF1RcUMpFidSVcxf2bAd+lHKGwRSpUSGwGW40E3r2a9pUS5AE9NMClLrbybF2UqHMpAhXjFvIVRmlSrocSyPJrpI3pUqsiTyvJpUqk49mlSpVxws1EHR1H2WbdSj5BJKQPhPmaVKkOkG+rXiaPRiXXX7mWa/lXiTNKlWNwPQN6iG9D6uGIccdKp9va33R+tKlTFJtKTXcK1UpziparUjs8Jb61xBBIACgZMiZBFtdJpYbhLa0KkQoKUnNJ+6TeJjypUqO5y58gSo072yr9XDvGF4JvqQ6EQYCiJUQeY1t41IxnDWkFBCbFQSRJ33nUEUqVTnlffiwXVwy3stovZHi8C2l0DICFJzAXEFMbjWZpj1VsByUk31zHQpt3GL3pUqmEm+JEoR10W74dwOxSpUqbuY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data:image/jpeg;base64,/9j/4AAQSkZJRgABAQAAAQABAAD/2wCEAAkGBxQTEhUUExQWFBUXGCAYGRgYGRwcHxscGBgaHhocHhwgHighGhwlHh8YITEhJSkrLi4uHR8zODMsNygtLisBCgoKDg0OGxAQGzQkHyQsLCw0LCwsLCwsLSwvLC8tLC8sLCwsLCwsNCwsLCwsLCwsLCwsLCwsLCwsLCwsLCwsLP/AABEIAQUAwQMBIgACEQEDEQH/xAAcAAABBQEBAQAAAAAAAAAAAAAGAAMEBQcCAQj/xABJEAABAwIEAgYHBQUGBQMFAAABAgMRACEEEjFBBVEGEyJhcYEHFDKRobHwI0JSwdFicoLh8RUkM5Ki0hZDU7LCc9PiJTREY5P/xAAaAQACAwEBAAAAAAAAAAAAAAADBAECBQAG/8QANxEAAgECBAIHBgYBBQAAAAAAAAECAxEEEiExQVEFEyJhcYHwIzKRobHBMzRC0eHxFBUkUmKi/9oADAMBAAIRAxEAPwAWC0mwjnFv1rxQjuoW6I/4x/cPndNXXSf/AO3V4pH+of1q99BuFnBysS1pMGCPGdwflSMayI8az820peVRcEq6XA0DMDuPfXMp2IJ7ooCipXD38ilEalJA8yPymuuEWJu9i6bxyjikZVKyyRCTY2N+8Ter/CNAzI0POg/BLh1uZjNeBPwkUUMPaD30vU3GsK7xl4l0hCFiMot9cqjr4ckfejzP615hkaAzzMbzUz1QDaPrnVC7dnoVjmCGgJpHASbyfedNqt0M9wp2QNr1FzrsH8SyEiRIA8ZqPw/h2IxLnVYeMxhSlKkJCc0TINyOUeF6suKLgKB0sfdU70XqUeJrQRYYZRFzcFxmT7xy86l3y3QGrVcVY4Po+4hFnsLO/bd010yfQ8a5/wCAcdMhbAP/AKqyd4vkHcPPuvo3G8cnDIdcVmKWwVHLE25SQCfOhwdOWyAU4XGLB0IZMEEDeYNZcMZipSajTvZ20/so2ktZAu56PuIG5Vhz4uLPgPY8K8c9HuPEx1BGxznzOkj+dHXDukBeBPqmKRGudsJ2B3Mnxp7EcXKdGXT5AR8fKjKvjG7dWVzr/kAH/AvEBorDkci4uN9sm9vhST0P4lyw/wD/AEPwsTRw/wAeCbFt0qiSkJuBa5BItfX+VSOFcWRiEKW3mISooOZJTcRz1sQZ76picRiqEM7UfmTCSk7XZmnEcNj8AkvuMsFCVJBVIUTJMbgxeNtBRzwjBtutIcWylJUAqMoi9/r8qqPSs9lwUD7zqZ02kxznfyNE3BmwllCUgJAAgCwE7XvTGErSrUVOa1vwJ1UmrjWMaQj7kaaCPltafq0NCSq+WU/X8qmcRJm4tPPaRFveffXPDhPz+vlTIW2hF6kcvnXle/2mO/4fpSqCtkY/0PH2yv8A0z/3Jq46TqHUH94fnVT0O/xVn/8AWf8AuTVz0kT/AHdUW0p1bAIfgsCTSryvKqJnppxg3punMPrXErcsMImVo/eFEeFZUpQgT+m9DjKgkgq+7BA5/X8qO+iPA38YOwotspkOOdkyvdDdiFR2e2bCbUKSHqVaMItPc7S62i61pR3Tfz5CpCcQohSk4Z9wDQpbUrNY6QOYjx8CQecI6K4fDJ+zR2oAUsntECNVWOw91UHE+mLqgfUW0ltJyqxD4UEHkG4MueOniLiijfYpLEOKu7IGMTxlCD9oh1oTAK21ITtEFQH62JqVg8WlxOYEKB0IMj37VPPHcWoELfZKSD2fV8wMzEy4JAnltVZicCJU6wlLMXWykylYSlRKmxZSVC5KAAIG40l0tClPHQnK1yu486Eovy5eGvx3qd6IAP7RcJnMpgm4SBdxBB7JvIhU2HjIIpuM4zO3KRChoNjyg6x7tatPRCSce6rNP2Jm5kkOognsgEm9799zVXpBhK7u4h508H9zxUGCUK1jU/11op4QYYaHJCReBYJA0FqHOlqc2HWPxbazO1+dF0Dl9CkejV2aj/7MHX3XgeEV4U7V2DXjhgE6eP591aSAGMcY4y6jjjxYVHs4eYBHsp+7F+2NZ27wKLOieJDjb6gDbEOJvAJKYuUj2CdY89xQV0d4YvF8SxLhCgjr1ZouJCp/itHvBos9HzSksPhWvrTpiI1yxbUTrck31rM6Z/LeaDYb8Qr/AEppnDMiRKsSgXE7L7+e1FOE9hMxcDu+dx4UKelZJLWGKSJ69Ii8zsRHLT+KifDKhCdrTHKrdHflYef1GP1vyKTj/FUtLQkkDMqAJi6hudhzJ51I4JjApRAiUgAgGYM38tBWeekTHS/kka7c7CT8RbcVZ+j3iBKlJJMi35/l9TT7jpc5Vbyyhj6mn/pp96v1pU7mTyHuFKhWYS65GOdDD9qsc0f+Qq26SE9Qqd1D4VI4XwlDK1KSSSRGnvqVjWA4goOnltTyWgCKfV5TOKQoh4lwllsW6yY1NwSfKxqpOFHP691VYtKm07EQ09hkmbcvzH8qc6gTqaveinAC+6lMdnVSrWQI0tYqJgeZ2qCr7OrPOC9GnsRJEIQPvqvfkkD2j8BWo4FLzbLbSH1IQ0jIA2lCQQIucyVHNqddzXbTCUwhACUoEJAsBsPzruLxVsq4iE8RNvR2KR7C4nEYgYRWLfdaWgF1ASgEJzbrSBAVBGgnvo6ViEIR1aEFsIEJAAyiBYCLWrzoNwwNodfWkB19xRJ/YbUUtD/KJ86tnEhxZEWNjVdB2Emkr6mYOsyowIuffPl7op/BZELB6wJcmEp1JmwJGgTJi+txuK66fcKcw7iQ2YZfVGY/cUZJSbaKi1/xC1jQV0e4O628VLX9mFSAbFZI1I+7YkGb1LFqOFXW689B7pewElTgTlQ4M/ZkhKpIdAuAIcmBAvm2ip3oezeuuFQIzYZW0AQ80DHneBAk6WqV09QS08gAdlaVJjUh1Lc2MD2wvTc1G9DCMuNcze0cOoRMmOtb5SBBEEGDceNAxDy0pPuHoScmk+H9mqY9rPlBk9pM3ie0Jv4TV+lFU+I9oKtCSJme/fbzq5zUj0Z+Dfm2ExHvHoFNY1QS2skxCSZ5WNC3pH6SqwmEUtlaA9mASFRMZoUoJPtRWb4v0p417DrZLbUuS31icyVAKhMAZvbvM2F9LVpWAF76LcOFNBtOYLy5y4kxOcye0Rsdo2OsTV50NbUlt8KKifWnvamYzQLHS0GO+hn0ZPKZVBbQFKSUZ+tI9tfZBSCZVmSBOoTGxuVdEHytpS1GVKecKlaSoLIUQJMCQYHKKyemvy3mg2F98ovSXiABhUESVPxedAUmfflt8DsRvKyoBtIFthv8NKGPSC0Fv4JNo6+DJvfLbzynWrjj+JyMrOvZ+YonR6/20PP6jS3k/Wxi3SPElzEuGfvEX8TVn0TeUHxFpAPjBT/PTvocWrMonckn31ddF1gOAgdoJJGusRMA3Pd3TWo1oJRfaNW9YT+P4mvKo/7Sc5D3/wDzpUHKOg50c4st8rCwkFIBGUHeQZkmmOlGLUhKMqiklV47hTPQk2f/AIP/ADrnph/yv4iP9NM8AN31N/W5R4jHOL9pZO/130x1yudcGvQJqormY+wFKMc9+4a1r3Qfh/VYZJI7bvbPcCOyO7sxI5k1nPRHhnrDyGzMEibWgSVz3FAUPEjz2I2A79vG5+E+6pSFsRLRIZQrfmZ8tvhHvp/DuNIlx9aUNpEkqIE9w7zTO57rfr+Xurtjh7TzjYeSFAHMJ2uACIv7RbE94qXsK01eSKrjfpIV1yMNh2uqBBhbiVXtIytCFKJ0AkEkpsdzPoxw19tKXcQ4XHlAFQsEom5SkDlpJnTzLmF4ThGnQtLLYdiAvLKgO5Rkjyq7SqaFm4I08jWrGeM8LbxTC2XBKFiJGo5KHJQMEd4FYxwdC1KW04ZcZeUwtQFlFBjNH1vWh9K8Vjlgt4UdQkHtOqIzqAVcNAEgSJ7S4103qh6M8Gw6YLKy5frFqKsyllQBzKPfaI7/ABrlsQ4N67WKvpKz/e3kG49WamTIlK3IkT+XO4m9Z6IEj19aeWGUed+tbm+o5xvJNpirLpE9GI4g6VAZEtNJuJ0J01Ak+donSoXokb/+oPKFiGMpHi4iPgNPoBxj9lLwC0Y8e9fQ1LHIhtwgHskG29iI+NXYSYqi41iC1h8S6kgFDZWCRMFAkSNCLd1ZDivS7xAtlADKDEFYQcwJGolWX4Up0Yn1Ni2I94r/AEidInsXilIcLZQw642jIkiUheUyZkkgCRI+VDOEwq3FlCAmYmVKSkAJIkkkhOu/jXmGelYK0573mdzqSCDqefv0rR+hbGGUoILriDJKFBSexFzKjAS32UDeVFIk5RWnsLthL6NujrzeVxxlDITE5oUtRyjtJMEZCCIgnTup/ogr+7E3guukeby+e3jejDDrSAgNrkJSEZRfSADEWIg8vlQb0WwxawDSFGSFKk3uS8qTe99e6axemfwEucl9GM4X3vIH+ljk8QwadYUo/Du+fhpem/STjFIw5AMSY9wjnzNLjN+K4UWENrVfwVt5fUVR+lDFSW0fxeRn86bwMfYQXd9wsnaEn3gK6iw5XE+f9atOCOQ4gwNr+UH4fV6qlCQO4fpVlwxZCkZRMpuLme0rbbTTunen2KQ95BVlX+If6aVQPW/2fnXtBNKy5kXobo/zlH/ntXPTA/4fn+Vd9DU9h08yke4H9ah9KXZWlP4R84pngKvSh65lGRXgr3Nb676QqooHXovVGKv95C48Rl+Qze+tGeVe2w05k2Ee4jzrM/RcP72BzbUR5QP1rUXReNgc0fADwsT5CrLYVxHveREWCAEzfc9+5+Zqw4Sn7N938JS0meYKSog8ipSE+LfdVZjVqkIZAW+5IbSdCRqpXJCbEnyF1AEiXwNSMNh8MlwgIUlbrqYzKUlWckJM3W72zMgQZneJMmhHXMWD2HJV3fn9RU1g1ARxFCXUsurSlxQlGYwVgRI71iQYGsyBrFmlqKCo2Y9KeZIAfSfgcUpJdzxhW2yVNpJTNu0V37YiRGkazUzovw5OHw6cyeqUEZnSqSc0SsqJkmACNTAEaAUculISZiIvPLwrIumPSYPE4HAAPLcMOqT7CUbpzaQbZlAwBI10vDS5Ep3io2WgNYviCnG3FE3xD63f4VBPVp5k5BMbAXg2Nl6KxHEnJBzFg6g/9RkjygDnqTOlO8X6H9VgYaJW+2Q4VAe1BMpAM2AJgbxfU1R+jfjzGHx3XPkIbU0pBVGhJRsLmTN4mBM2NCrJyg0uRNOpHLpz/c2TpNgVvYR9pFlutKQCTa43I01g/RrIVeirGA2VhyDYdtXI3P2daiz6ROGqt6yiBsUrBvECCjvFu48jSc6bcPzWxLUm9yRtINxaRFIRdSlHseOqYRqMnqZlguhGJbkqGHPZMznO5OmUSZnlAG96s3mCwgS0wpYskQRm7SjoEkwOV/yBr/xbgD/+Sx/nFc4jpJw/Ld5ibch+6QbR4g0OOKruWsXbuRzoQtowUwfTLEtEoWltSQYhKlyAJAykqIBm+hGltKsuj/FeswqG4AdCk5giSI60Cb39kj/VyNDvEneH5iA6hubQnMQOZ7IIAGU6Rcpkamo3R7jTTDqVB1GRQhYzHs5piSRaMvlPnR8XSdels7rXzAU5Tp1NdnoT+JOzxZlJ2YO8alwnx2/pNB3TzGZ8SRPs2jbb+fxq+cxSXOKuuJWVISiE5RySkFImI7QWZ/qAzjeILr7iuajHhtTWFi40op8kHqS7D8RptMg2+oqThUw5l2T2fO4PvM/CucOmBa3jfenMBGYmZMxy2+vdTDKQXaRbdUP2aVd5/q1KgGr2SbwrhvUNqTmzSqZjuA/KhfGuZ1qVzPw2+FX2A4qp3DurXllNhHeLannQviVxEc6YkIVGsitsPpYB2FdKaQNr+Hh/OoBfVzPlTjS1G29VsBzLkFvo+n11uNIX/wBmvxFHKuJuPvKYwTfXLTHWPH/Canmqe2uPujW+sEVWdAeii8Q0FFRaw5zAqTZx2cuYJVHZa7MZtTcaXrUcFhGsO2G2kJbQmwSkW/me83qc1kAnTjKWZ7AxwLoq7hFHEqf9YxBEL7MAomShv8OgIBsSNBNF4eS42FoOZK0hSVA6hQkEe+orjpP6VS8J6QYRCHWl4lhIDi8oLqR2VHMd9ASoeVQnc66bsgd43wPhwJ6zAvLjVTDLoF5uSmAY1Op051UP49bTZVwzibikpknDPKHWAJkq6sOJlUR7OU6G50oxxLIfvhsWUODRTakrT/E2ZSoWF7G0TBihfiDjbznq3FmUYd5SSGsU2YSsA7K20Byq7hAJE2kEilshroPx9ziL62MdlfQWypAULBSFJnsgQqyxrJGQHeSfPYNDaAG0pQlIjKlISB5DvrJvROgjiOlw0smJ2gRfa4PPS+oOyrGbw58qG3qAqq+hWVnfTDguHJ6/DLQh0k5gCChVoPZykTe5HOYm4MekXGm8Jl6wZkknOBsgzHiTy3vWetcK68lxZU2gzkaSVAJBNiVGCTEbDQbWqik5StH48C9LqqMVUqt67JfO/IgJYdxLhYSQpUfaKJzJSJnfW5MHu31oiT0MZgBxbjhJOpy3Ougm5A3+dMYLDOYMqUyQ62oytBHbETCkqF1kSQQb6QDRNh8a262lxCgpM7QYNxtveNaz8dVr05LLpHuNbBOhXjm0b5FKnoXhLdhQOvtqm2u+mnvqE/0BR/ynXEidDB30Bt3XvGt6N8M1mNz5+Gv1308pmDJtH9POsz/UK0XbN9xx4ai/0maP9DMYmcjiXI+6Zk91we7eqnEsOtA9fh1Ji5IFh5yR5TOnOteQ6SLiNz3fzqtx/FmWpStQn8GpuNxsNNedM0eka0nZxv4FJYZLaVvHX6mZYDEgFRSROWOzY92h8edUR7Sj5mizjOHZeIU0z1CpklJjujKLDy/M0N4vBqSTmEToR7MQde/StulNSXJ8hDE0KkUnJacztoWIkz8r1IwJIWBOkb+732NQ0SN9ak8MnMJJ1AGttvdf5UR7C8PeQSer93+of7qVWeUfg/0q/wBteUE0rICuHOZWXR+IpHumagYo2FOYdfZI76ZxBo/Ey2+yhmijoJ0fOLxCUfc1cPJCYKr8z2UiNM07UMA1tvokwHV4RTm6128AlM/G38NcwTdlc0FsJQhKUgJSAAABAAAgAVBxuLS2hTjiglCRJJ2H5+FPrVWQ+k3pMpb6sM2Yba9r9pyxnwToO+Tfs1VA9ZuxG6b9MVYhSmm1KDN0lItMa5t1TymB3kGgZ5RsBteNeW2nwp0031JW5lQkqJIASLkkmAO+TAqyDtJKyO8ItSTmRIIMyk5SMok3HgT5GiRnpE8+nqcWpL7OUGHSkLSEjsrbcsSu4JmcwnYmibo36PEJSheLJWoX6oEZE6WUfvnnFvEXM9XBW8cC1gMMwUNrGZ5SAluc3aQhaRmXoJy2IIvFjDZfK4q7POgOBw+EecW2516zh8yVzlTlzAqTABCTIRuSCCKl9I+nqFMQypbbpJSWwnMqY/FoPvAGyu61ReK+j3EtjrOowj4SJLaEqzWF8kiJ0sQZ7qgYBtrKFNJSlJE2SE27xse7nQVRbazTbt4L6C9bFRpLMoa6cbq/wIwaexJbcxZnIkJQ1MgRF1/jWYknSatEppsElYabQp10iQ2gAqiYzHZKf2lQPE2qwPRPihEhnDx+Hrjm9+WKNFRgssdEZsoV8RLPIhKRoNOXd+VU5xPqb4d0ZdlLyfwr1CwP2vyUZvUvHYt1lwM4theHcVOQmFIXGuVYsdqi44B9C0TGdMSRooGUnuuB3xUVIRnFxlsy+HnUw9VS2DvhpCu0LwY+vreucc6E5iSEgSSoxZKbkybaD50P+jXHleGU2qc7KoVJMxMi3dBHjNQvSBiVkJR7LHWQ4u+VS05SG81oEGTO8cq8pHCSeKdLl9D2PXpwU+f1IGO6RuP5g2VNtTANwtYG86oSb2FzzGlVrTQSIAAHdXaYgRptFeituMYwVoqyNGlRUVd6vmeFQGtq4daChBAINXPBOHNlsOLSFFd5Imx2FrAW01qHxjDpbUgo7IUSgp0vBII8IIjvHKqxqpzyojrLrVaP7gviMN1cg3QSIN5TM+Uc77iN67wKT1qR3jU7C+p0/rVu+0FJKToRFROjGDJxLaDJKVXIO3l3eYp6nPMtTGxmG6may7P1b9g56tHJXvX/AL6VTOqP7XupUO4SxjTKta4f2rtApymjHtoR2kSQNyfnW/8Ao/xGfANKO6nARyh1Y/SsQZsQRYi8iLRuLi9aJ6KePBKl4RcBK1dY0dsyvbb7pjMBGyu6obK1INRD/pBxH1fDvPbtoJSDuo2QPNRSPOsJTgFffMHVVgVEmZlRm5MmAD42rXvSOqMEZ061uTy7YI+MfVqywE2pnDUoyTbF8zitCMnh6bXNuYHlNtO4EVP6McSRg8UHXm0lKhkDif8AlzMkJve3jlzRMxRP0W6IurfYViWlBhyTJMZobUpIMHMkGN45biqnpPhkpxGI6tuGA6puYOSUxmTOmu3eO6iTpU5PLH+C8aklqwu6a8UyYIqbJIehCVIgkoX7RTzJTIB7xV9wjptw1rCMJYWrqwjKlASSpOXUL2Cp1vfW8zWLq4i6y0W8xUzmQpIuSgoVmtJ3O+mthNHHSDgoxbiH8MwhSX5Gdb2QYhRQVGG2hmUEbwQqUkGwVSVSEo9ljUakJyvLbuCvi3pUwrZSGW3sVmOUKbT2Sr8KSSCo/ug1n2N6UN+sPZGXWk9YpxZKQrqgoiTlkjN1yj+yCoWN01Y4zEllOLy43q22WlBtpDaUoHWLX1baFSFLIJCiRa9+yACPcHwz6GFtC3rKCXes1IN0hN8xINzJF1XBAgzGPIXqZbdo030Opw3UOONrQrEPLK3E/fQkEhtMG5GXtTcSpUExWgrWACSQALkmwHjWL4PhmGxWFwTy1ONOhgNIcYSoqCkBKROQSVEdYr9kIO1zIwfTPGsBGHxYZx6XcyDlWlDgggKQo2BUUqkJUATzmQKtBEg5exGE4sw/h/aSJAUU6KghLiPA6H8jWSYdhYDjLhPWsKU0s3uWyQFC9wY13uaN+jXSHhuBCioYlhxUZvWGlygWhEpRlA08zcmLZ90l6UNu4/EOYRBcDykBvslJKg2lE5YJUormx5aXroXtqUxlOE7qntwuTOGJfTj2/Vk51vg52pIjcuEEwkWBk6kK3IrRmuGtdX6oR1jOUg5r51q7TiydSSsrMiItGgNVfRPoqvBtFTsLxb6ZdJhQQ3eGwrnmhRItKE8gTeYdjKZMACs7G1KKjNJrPbzutY+dxzDQlkSlql6ZivSHgjuAdypVLZJyknXWx5Hv327o2H40JhYjvF9Pratg4xwxGKSWnEkhRNhsYN/LWTpY7Vh/HeGqw77jKzK21FJMRoYkc51PjvrWhkUknJahI4irh3aD05BVwriam0ZUgOt3KSFQRJnKZsRrf4U1iMYp1fbATl9lOuv3pjyt30N8CSetEGwBJ+XzirniQjIvMUAKhSgJhKtSRuJgxSrpRjPTd8TUoVc9HrbaJ7ft4d74Eo1Y9CmAcU64RIT8DAvy5jzpp/o3iwQkLZIUYCzmSRrcpg33ABP6E3A+FpwrOXNmcVKlKjUm5gToL79+8VeKyg8VXVbKkno76+BH9a7nPen/ANylVJnc/F8RSouVCXWsBEV0hFcA16DRRFEhAIE/XKrPhXC33IU00VgHXMEiQfxFQgyNrjurno5h0OvstrumVKUNiEplIPdYzRm70lMEITvY7RtbnSeIrzg8tNXffsaGEwnXpvhsRuM4zHuYJbGJbzjskLCkhYKTKQrLKVSQIiDe5mhzhnESSl1J+0SoKPcoGZ8Cb0Q4jjriwQoDKdRQri8EptRcaE65k9x1/Xzo+CxU0/a28iuM6LcIZqeprHBekD/FFnDz1DaU51rbHbJStOQJKiQiTfQ6Ed9RMN0uRgG3cEloPhpaktuSAFSomVpg3BMSNYFk0BcM6RnD5uqeLRUMqspmdfvRG9iIN9r1EVj29lg+EmtNQpvdq3Ix7y8yXiHM5JUE3mQAAL6iBrTCeIv4RJ6h0pZWoFTRSFpSrUKCVggXHtCDtNNjF37CFr/hj5+VN4hT2QqVlbSNrKJ5d1Vr1KLVr6haWHrvVRdvkOYbHqxLiRiHT6u2FFQJypTn2AB5hEC57IGiRUoIYU9BxKlFsISlQhRUpSiezE5osN9SdrVfDGUlBSWA4tKkuTmj7MpJMm4gQLftaWojdw+d9tauyAglHZEIJE9rYne9tOdAitAFSVpb+vme8I4ynDFZKQGHicqlJhbSzCjEgwkqSnaCRcWJq140jCtoAaaY6hxhsBawpx03IARBHa7UBSR9yTqAalxaYUjPlSVjOkk/aJVIGZRMybqvy0EUKOPOsEpStaMqlJIStQBKSJIg720qso2L05OSsHnEMY4yy2Hnm0oLSc6UpVmcJSQZzdpSj2eVwSbSRJ9HHCQM2NUhIWtZDAv2EkrzrFozTCEm0XNzagrotwZfEcUltxxQSElbjhMlLaNYnckhI71CtvU62hKQ22lLcGE6ZUgkJgHeJ8yaWr1nTSUY5m3ttwv9hqjTTd2dsulwETfKAPBIA95uffUcJ2jeAPryqThmADmScw+6N5O3yFROJFaFow7Sh647dNpDSZ7TyosAAFAblRtpSmDkp1qjhs7PVWalbVeSt4Dc5KEdTtbDrqzh8OooUP8AHeEENgyA2iDdyZkW3naR30rdAmhhRiMMnKphPbEklxA1USTdabqJ1UJ5CtM4VgW2Ww22nKlPPUnck7k8+URaKoPSfxDqeG4gwPtEhq9v8Q5ZHeJkeFaObWyEZNt3ZgfRxr21HuSPmfyq1xrWZCk8xVbwRRSSg6KAUn8/ru76tlGlKt1PU9L0fknhVFd6YScAxKncLhiFeyAIPNHZM7jT4Hym4pcZgkQozFydJB2nS+3iLGhnoM+Sw43oELI8lX/XS9hV5xDskwQRklWsHXTbfnp5wZLUyZT9mmVPWK5D40qo/W1c1+4/7KVFsLX7wbSa9Ov1yrkV2Ld36VwIk4V9SVpWj20yedjqfdbfU1ch1SogFA74n9APq1QsDhY9rSdN7G0/poPHSdno9PDRl2po7/LqU4uFN2uchCd7+JJj30urRbsC2kCNfClXtNKEbbCrlJu7ZHOCRMgZVc9fgZFdIxKmyM4GX8SREeIAt8qfzCkaHUw8JrYNRxVWi7xZKbWCARcHSq3j6zlSgfeMR8viflXKkFBlBt+HxO2w+u+ucTigpTBiQVD/AL03jfSI8eVZrw7p1FfY259IqvhZLaX8j+Nbz4ltsCUtoCFoSoIP2aZJkmIBVa98p0qWH+rUEheQNgIDJJV1mcSISQCLkCTe2gvMXjALbzOIgJSshUZlFZCgCrNPZGpsDF69ddJxK8Q40tIQB2T+HZY5xCbJsCZnm2ec3S5W+ZOxGDYYDxdVAJTkTJB7IjsnVSYIFpAA91DxZklDbhHtoSrwKTljvkFPjFWwW2pSlKbSOtV9mpw2ylMAgHMSSbqEDW96i8ZxZW0pAcacDUGUJIkEFJsDlATI+BtF+laxMLpr5hx6KMElGBeeI7bzwbB3yNJzW/imfAcqLnbhMCySQfmKqeh2FUeG4VCSICFLvupbixlHdY3nerzDswnt9hN1rJPsoR7R7gKza1WDnGKfaUlp4rX/AMts06atHXYgca4h6nhuvEde4Q1h0K3UoxnInQCb6e8Vb9AuCFlnrnlqexD4CluKUVHLHZSCbhMXjmY2FCnDGhxXGu4p2fUsIrIyhJMLKCo5yN5Tc9ykp2NGHBuPFRd62wT2wTEJBtHyG8zTqg3FtCs53lqEkVjnp1eVnw7IcWoLlZbJGVMGAYA3nfSDztp/C+Ot4gr6sLhuCVEAAyDYGdRG8a1gvSvinrnEXnkgdW2erQRuEEhJ8zJHdFTCm82UhyVrlfiU5QFD7t/IfQMbwKsUqBAIuDceBqOlskFWUlAICjFhMwCdASAbHka54cexlNyklJ8jb4RU9IU0rSRp9CVmpypvjqTugQleITJuq47hm/nV7xiyF5RBAIgeHuiaqfR4yT6wofjgGJ17vA/Gp/SB3I04QZCQCNfK82O31FAT7QKS9nfxBDr0fs+7+VKonraO/wB5/SvaKKXIA1qfg2TMmxG3fYj8j7uVRmh2haQCCRa4Fz3X0q1bnU6m58TrRKUc0is3ZWO52pwGma7mnExdo7UqvEGmyaewmHW4oJbQpajolCSo+4Amucras6whSBkgAEk6ACSfAC5PhR10f9GTzhCsUQynXICFLN7gx2EW71eAovYwmC4W24plvM4lIKzmzOEBM6k2teEwL6UCWIW0SyhzATgno9xT6QpYGHSf+oDmiLHIL3JGpToaoennRlOAxjDaSVtrCFyqwUsKh2wsJMKjbNArS/8AjAuRYolaTlGoTCV3I1lJ+opv0zcF6/A9cgS5hlZwf2DAX/4q/hpeU5N3ZeKXAyXj7g65jPDqxddhEE5gm17A8433NWOP4ipoJGfrColIbT7cR2FCAL2kxF1CNKryqcYFQCEtZmwmSDmR2RfvJM6ak70sbg1oMoyqX2YkWTqSlJNhBiO7zouurFrJ2TFh0LDJztFbqR7RhSkpIPV98EgpgEx2pFgKbSWynqsO0nM4kkqWTMKTIAMbGLC089adw/EVoMuFLaycoEjS91xPZBIO1gb3mp68QpDgbbbDykjrCbXKr5ibam0gzBPK8WJej/kP+hRC+F4VI7KlIXB0ujEOW5/RqF6QcQ8lpjCIkuYxyF7nKlwZB3Sq9tQFCpXQEJPDsOVatLeQsW9rrioD/UKd6PYf1jjeJxCpKMIAwgH7qgkBR95dI/e7qzKUbYidtt33S00T8Em/I0ZP2a9aBRgsOxw7BpaV7KBlMxLiiO0QJ1N7beAqjVisO42rsOM5li4IVzkCSITGsc091FHEOENuqSpzMrKCEpmANJNh3CofG+j6XGgGkgFuShItOaJBJ1mAb7gd9aVOUUKyTZX8Qfa4fw595tWfKJBMSXFhKUSALaptyk0B+hpF30rw5fQ62lKiEglIGaBKiAEqSVbzZMVI9MXEUoZw3DwrM4khxyNBYhOYX7RlRidgdxUHgPSxWDwfq7CAHFElTh2kADKBvA17zberU4Od2tSW7JFvx/GYZnhowzaVpcdc6wpUhQIhQIUSbEZQlIKSZ150A4NcKcSNjm81JE/L50Z9JukrWKwGGRA69tUKATEBKcsg6ZVWMA6gcqBDbrzvlT8jXYiPsdd7jPR88uIT5J/Rhd6O2v7s4oAdtaoBMd0afrXHS05UlOaScpMmYAImRAm3eNfMW3QtgIwbV7KGYTtmOn6981W9PkANJVJABgi0Gxjs7nUDx5XpJPtDjXsl4AH1H7v+dH++lXec/UUqLmYt1URjBolXdP19d9WlQeHgXMXj5nn5CptN0VaIlN6norlxUCuhTTokgd/19eFEk7IqjtutE6BcMxOBfS8+lLbT32BBXKpWR1aiEymy4Tr/AMyhngnCHYTi/VxiMOhRC0TKlAe0pKQe1lg2Njcd4M8PDzTmDSsFLyC/gXRpCTJbF9WlZSkTIEC2QUrUqX7KLpcSV6WMesNssocW2S8J6tRSSnq3ZmNiYt3UAOPv74pxeYAHrEpXIBkAqPa1ot9IGJ69jh+KiOsMLH4VFlZy+IJWPKhIp3paTaZSpJpjuF4riEEQhhQB2zIUrslGpkJgHYT32FGTXpLQpvJiMG8EqQUq6taXDoQfwajfW/dQPtTGMfyIUreLDv285qM7ZCmyu4IhspeErzCQALKKAkgQLwZ1AJuY3u4jMspbbK1FzKQtYASUNi0DxBERe3OqtTWVSEpJCgCSsWvEm+/Lzqe3xgKClKAQ6UwHBBsBsk2AtoNzNzTa5MhpvVEnFOJyoe6pQV7aQopKSVRlUdCojWwMSL7U+ypQddStxUJKQmJgqVJJIE5bJFthHjUXAYUdUqFdc5AGdJmEpIhtJNwCNbAQa8fYS3CGkuKcdSW0AE9oqMFUG8mItA8CDU7albX7Jpvo5bPqDZAnrX3lmbg9oJHcBb4d9SOhPEsNhEYxT+IaaJxb0pWtIUci1XCfaWT3crDWZvBcKnD4PDNOrSQwjO6QQUphWfKb3IgJ79bViS8uJefeOaFOKXHIOKURfXUnl+i1GlKVWXfZfDj87eQ5NpQXcanx/wBMbKTlwbSnzftr7Ce4gQVHzCaDcd0w4rikSpxbbcknqklsQSYlYvGwvtvVQywlIhIj676030acSHqzzDra1NmTmCFKSQU9pKiBbS02uadlh8kcz1AKpd2RlTHDCDnWSo6zeN9z+dSzRx0rfw7GCZwjaUKeKUuOLABy5hJGYc9PACZJmhXgeBS/iGmlL6sOKy5omCQctpGpga701SyqN0rIHK7ZBmomMaJStI1WpCBHeB+tap0T6Fqw2LcXiglTTKCpKoBSvNIm+mVIJIOhUm8RWXoGfJIgOLUqP2YIHwilMVVUrRjzQ5hINZpPhF/PT7mk4HHshKEIcQcqBYGYEbwLaamqzpC4hxkpSpBUT2QsLiRtYdk/050FvYFohEIACnAN5IvvTuNYS2hak5gdu0oySdwTfU+80p1Ntblv9QTSi47/ANFV60eSv8386VXOdz/qYj/MP1pVbq2V/wAtev6Knh1gTr2vkBUmmsL7M7m/vp6nYe6gD3FTnDeFvYhyGG1OlImE6AkxKuQ00mmHlQknuq16JcCdf+2weIQ1ikGQ3nKVkCIAkXBFybgzBAGo60tkTFBR/ZzmDSHUMYjh60p7akE4ll2Bq6ASq9/uCOdV6OKNPLKmSll5K+sUhBCkByQOvZVvmHZW2QDCs1ymipzjHGGRDmD66+rTiSYgagJudbiP1GMbxDDYlYL2Gfwb4Mh4NFJnvIFxrOYaTcUvluWJvG+IpewQAypKcahzIDOUvMulafHrC8r92K64H0NTj2Fnr1tKQcqcptmKUqBWNSLi086p8dw1SQDMpzIWpafYWpIUMxSBLa4NwbX1sACToRjlMuuA6LhxIgiQlCG13iDENm0+1Vcl52KaZrgXg3lGUOgBxBKFjcLQYMxa/dbvqqx2ICncxjI3bXVfIeEzR/046GOOLXjMESsOkda2LrB3UjtCbQCmbXIP4c0Y4HilHIMLiFFJgpDS7GJg2tz86iMVGVyOrJCnQsJyghBVlgnXcnMdtbb1G6sFCiIQkK3Ouuhos4N0Gxr5KVJbYSbKLpCiAnYNpmItZUUe8E9GWEayqfzYpwXBcsgHubBiO5WaiOpE6FKXgZFw7hDmIP8AdmnXiJ7aQUiTEgrJABv9Xo66OdFsfhS46rCoeeKYSovgFsXzBIgyCFH74m9zetXZbSlIShISlNgEiAPACw3rpJobncOoWMG6fcd4goBnEMHCszIQkdlR/fvnPcDzoMwj2RYVy/MEV9S43DNuoLbqEuIUIKVCQfrnWL+kH0dnDS/hQpTGq0m5a7+akd+253qYz1OlEpEqBAIuDRzg+nCcNgW8Ow2c+U51kgZSokqIG5vaSIrK8DjiiEm6flNXTTqVCxBFaSnCqlm+Aq4uOxonS7pJhcbgQRCH0KEIy3GoUEmPY38hWeTSzU2/i0J9pUHkBNXio042voQ7yYcdMlvNYLDqexLqsY+kthAIADK+0qQACIhskkkqNjIFg5lADqBslB92ZA+VM4brHXC+8SVEAJzEkhIAA10EaCln/vKU/sH5/wAqyJTz1ElwNjqHRwU5SWsrfAkYhCQ+2hJzJQknNpMAJJjvMmli1TlTGqh/uNR8Ag5zm1SnKfMlXyIqQ9d5A/CCfkB+dHWxi6dYu6N/XxJ/XeNe01npUbKhDrJcx/j3R5TOFwmISk9W4w2HP2F5Rfn2t++qCt+wfC23cC3h1pBQWEII5dgD4VhnF+GOYV9bDvtINj+JB9lQ8fmDQ6E79lmvJFXi5UUIBgkzrGny3PlVhgcPhlKCcS6vDJEFDyGisg3sSFApE3iCbSCneAgS4SRYWFSG3FJFgFEWImxgiUzsDcT31dxzX9bHXsaXwrheKyTheLtYpEaOgqiIm4WpQ8DpbxqLisVxFJhWIwBTOpLmngbfGqPhf9ivpBdS6w7EKC3FRNgYWqUkX3g9wqcno/wU+wvMeRxCfkDJ8KCrksv+FuuFPtsEWkt3E76G07C+uvORjcMVZVCAtCsySdNIUD3KSSN4sYJAqp4bjuD4QdgIzTsStU+8kfXKn3fSXhEkhvDOLjQ5Eif8xBFXU+Fiti/wWJU2oRoduY/WrVC8yu0POLHxPv2oGc9KqQYTg7HUlwAjyCTPvrxj0pCDmweU2sHAdx+xtc+VCqxc+AWDSWpoiEEHSO/6+tacI50ENek/CnLnbeTOpyghNt7g91gat8J02wCzHrLaTyWcschJt5TQcrQS6CECkmojPFmD7LrZ8FCo+N6SYVoEuPtp865ElqTWbekjpvkCsHhsrjqwUuKsoJSRBTGhURMzoPGo3Sj0nZkKRgUqJgy8oWSN8oOp5fnQPgcPlGZRJWvtKJMkk3187981z7OrDUKLrTyrzIrXCR9821yjY+O/urs8LT91Sk+dWGWmH8QEib5ZjNBih9ZJs0nhsPTVpJee5EHC+bqvKn8NgG0GYk8zeu0rzCRccxXaRUylJ7stTpUou8IL6j4qnfxGXFJPgk+CtfnVsKG+Jq+2UfD4AV1H3iOlHegl3/ZhDw+6nFc1n/TA/KlhjLrh5Qn5k1zwr/DB5yffelwz2VK/Eon8qdWtjydTs52u5D+cV5UTNSq2cH/js+jMMiEgchHuoH9L3CELwvrVkuMRBJjMlRAKO8zBHf7idpNZD6bOkIUpGDQfYhxyPxEHIk+A7XmmlIXvoaLAVnQd9z4715hnCQQdlEfEn86g8PxEHKd7jxqUl4JKybCRre5B091OxkrIpYkqSDrfb3600rInUAeX5Cmy4tXsjKOZ191ONtAX1PM1e99kQepk7ZR8a7ApTSqyViD2lFKvK446rhaAdQD4ivaVcSNeqo/CKScMgaJHu/Wna4W5fKNfkOdVaiuBx221nVlGiQVkfuCQPfA86nMHsp/dHyFSuj2H7K1bex7rk/GD4VDZSWyWlapnL3pmR57eXdWZWnnm0uBudHx6qMZP9V/4+JO4YyHHkoUJF1EHQhNo96knwBotfZStJSpIKTYgi3uoQwOK6txKvuiQfAxJHeIHjeixLgKZSoEHcGR76ysWpZkx/wDU7+kAWLwfq2JU1PYXdPdr/Me6pEV3x9wO4pKkHMlCcpI0J7UxzAkX8eVc0+m3GLe9iuFWkktk9PXiKhXHqlxf7x+BoqoReVKieZJ+NGo8RXpZ9mK8S64TigGVifZmPA6fnVhhRkZHcJ/OhjDLgxsbGibGKhpUfh/KKaizzlaC072ig9ePdXlQo7q9qg1qfUvG+KIwuHdfXo2mY0zK0SnzUQPOvmXiWOW+6t1wytaipXiT8q0f009I8604NB7KO27B++R2U+QJJ/eHKhLo50WW+QtyUNajmvw5Dv8AdUQiVbKfhnDHX15WklR3OgT3k7VYYjCqZeU06BnGio9obEfXMbVp2CwqG0hDaQhI2H1JPearuknBE4lvXK4i6Ffke40wo5dQeYBZpVESXDIJyqScqkkXBBgzXQS5+Mf5RRFO/AmxKpVGCF/jH+X+dey5zQfI/rU5u4ixIpUyFK/Z+P611mPIfGuzHWHKQplWY7gfw/zrgsE+0okcrAfCuzPkTY9XiJOVFzudh+prtCMo5k89ztXSEgCAIqbwnD53RyT2j8QPz9wodSWSLky9ODnJQXEIMAzkaSnzPida5xuCS6IVqNCNRUkivDXnc7zZluet6qOTI1oDOJbWyqFnMg6L5fvfrXQbBmwvr3/rV++0FpKTBBEUNcOkZ0H7ioHhtTlOeeN+KF1HJUUJap3tffw/YkJRFe16a8ipGkklZHqjQeaK8SqEK8DQqaPR4mP0rK8orxOau2sWFsKCtQL1SkU42SmbWIg++jmRYbz91KvIHOlXEhz0Z4MnEZsViFF1RcUMpFidSVcxf2bAd+lHKGwRSpUSGwGW40E3r2a9pUS5AE9NMClLrbybF2UqHMpAhXjFvIVRmlSrocSyPJrpI3pUqsiTyvJpUqk49mlSpVxws1EHR1H2WbdSj5BJKQPhPmaVKkOkG+rXiaPRiXXX7mWa/lXiTNKlWNwPQN6iG9D6uGIccdKp9va33R+tKlTFJtKTXcK1UpziparUjs8Jb61xBBIACgZMiZBFtdJpYbhLa0KkQoKUnNJ+6TeJjypUqO5y58gSo072yr9XDvGF4JvqQ6EQYCiJUQeY1t41IxnDWkFBCbFQSRJ33nUEUqVTnlffiwXVwy3stovZHi8C2l0DICFJzAXEFMbjWZpj1VsByUk31zHQpt3GL3pUqmEm+JEoR10W74dwOxSpUqbuYx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s://s-media-cache-ak0.pinimg.com/236x/7a/60/e8/7a60e8ef7e32cd8f033703f04194884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081" y="2605917"/>
            <a:ext cx="2955624" cy="394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43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3719" y="290480"/>
            <a:ext cx="4816151" cy="1325563"/>
          </a:xfrm>
        </p:spPr>
        <p:txBody>
          <a:bodyPr/>
          <a:lstStyle/>
          <a:p>
            <a:r>
              <a:rPr lang="en-US" dirty="0" smtClean="0"/>
              <a:t>Post-Impressionism: Paul Cezanne</a:t>
            </a:r>
            <a:endParaRPr lang="en-US" dirty="0"/>
          </a:p>
        </p:txBody>
      </p:sp>
      <p:pic>
        <p:nvPicPr>
          <p:cNvPr id="5122" name="Picture 2" descr="https://upload.wikimedia.org/wikipedia/commons/2/29/Paul_C%C3%A9zanne_-_Fruit_and_a_Jug_on_a_Table_-_Google_Art_Proje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174" y="290480"/>
            <a:ext cx="6813474" cy="54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aul Cézan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46" y="1616043"/>
            <a:ext cx="28575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93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024" y="327803"/>
            <a:ext cx="4760167" cy="1325563"/>
          </a:xfrm>
        </p:spPr>
        <p:txBody>
          <a:bodyPr/>
          <a:lstStyle/>
          <a:p>
            <a:r>
              <a:rPr lang="en-US" dirty="0" smtClean="0"/>
              <a:t>Post-Impressionism: Vincent Van Gogh</a:t>
            </a:r>
            <a:endParaRPr lang="en-US" dirty="0"/>
          </a:p>
        </p:txBody>
      </p:sp>
      <p:pic>
        <p:nvPicPr>
          <p:cNvPr id="6146" name="Picture 2" descr="http://uploads5.wikiart.org/images/vincent-van-gogh/mulberry-tree-18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191" y="327803"/>
            <a:ext cx="700579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uploads5.wikiart.org/images/vincent-van-gogh/portrait-of-patience-escalier-1888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88" y="1798486"/>
            <a:ext cx="3617595" cy="467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144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347" y="346464"/>
            <a:ext cx="2502159" cy="2471381"/>
          </a:xfrm>
        </p:spPr>
        <p:txBody>
          <a:bodyPr>
            <a:normAutofit/>
          </a:bodyPr>
          <a:lstStyle/>
          <a:p>
            <a:r>
              <a:rPr lang="en-US" dirty="0" smtClean="0"/>
              <a:t>P-Imp…</a:t>
            </a:r>
            <a:br>
              <a:rPr lang="en-US" dirty="0" smtClean="0"/>
            </a:br>
            <a:r>
              <a:rPr lang="en-US" dirty="0" smtClean="0"/>
              <a:t>Van Gogh, again…</a:t>
            </a:r>
            <a:endParaRPr lang="en-US" dirty="0"/>
          </a:p>
        </p:txBody>
      </p:sp>
      <p:pic>
        <p:nvPicPr>
          <p:cNvPr id="7170" name="Picture 2" descr="http://www.vangogh.net/images/paintings/the-bedroom-at-ar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424" y="197175"/>
            <a:ext cx="8182357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44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brushwiz.com/images/styles/fauvism/top_art_movements_fauvism_woman_with_a_hat_by_henri_matis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616" y="590549"/>
            <a:ext cx="512064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64" y="365125"/>
            <a:ext cx="7279432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P-Imp / Fauvism: Henri Matisse</a:t>
            </a:r>
            <a:endParaRPr lang="en-US" dirty="0"/>
          </a:p>
        </p:txBody>
      </p:sp>
      <p:pic>
        <p:nvPicPr>
          <p:cNvPr id="8194" name="Picture 2" descr="http://www.henrimatisse.org/images/amazingcarousel/goldfi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4" y="1690688"/>
            <a:ext cx="6339840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95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28527" cy="1325563"/>
          </a:xfrm>
        </p:spPr>
        <p:txBody>
          <a:bodyPr/>
          <a:lstStyle/>
          <a:p>
            <a:r>
              <a:rPr lang="en-US" dirty="0" err="1" smtClean="0"/>
              <a:t>Expressionsim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136641" cy="4351338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Some overlap with Post-Impressionism</a:t>
            </a:r>
          </a:p>
          <a:p>
            <a:r>
              <a:rPr lang="en-US" sz="3200" b="1" dirty="0" smtClean="0"/>
              <a:t>Exaggerated features</a:t>
            </a:r>
          </a:p>
          <a:p>
            <a:r>
              <a:rPr lang="en-US" sz="3200" b="1" dirty="0" smtClean="0"/>
              <a:t>Bold, distortion, emphasis</a:t>
            </a:r>
          </a:p>
          <a:p>
            <a:pPr marL="0" indent="0">
              <a:buNone/>
            </a:pPr>
            <a:r>
              <a:rPr lang="en-US" sz="3200" b="1" dirty="0" smtClean="0"/>
              <a:t>Scream by </a:t>
            </a:r>
            <a:r>
              <a:rPr lang="en-US" sz="3200" b="1" dirty="0" err="1" smtClean="0"/>
              <a:t>Edvard</a:t>
            </a:r>
            <a:r>
              <a:rPr lang="en-US" sz="3200" b="1" dirty="0" smtClean="0"/>
              <a:t> Munch</a:t>
            </a:r>
            <a:endParaRPr lang="en-US" sz="3200" b="1" dirty="0"/>
          </a:p>
        </p:txBody>
      </p:sp>
      <p:pic>
        <p:nvPicPr>
          <p:cNvPr id="9218" name="Picture 2" descr="https://upload.wikimedia.org/wikipedia/commons/f/f4/The_Scre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391" y="159851"/>
            <a:ext cx="5143500" cy="655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157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008" y="383787"/>
            <a:ext cx="3416559" cy="21541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Expressionism: </a:t>
            </a:r>
            <a:br>
              <a:rPr lang="en-US" dirty="0" smtClean="0"/>
            </a:br>
            <a:r>
              <a:rPr lang="en-US" dirty="0" smtClean="0"/>
              <a:t>Van Gogh Starry Night</a:t>
            </a:r>
            <a:endParaRPr lang="en-US" dirty="0"/>
          </a:p>
        </p:txBody>
      </p:sp>
      <p:pic>
        <p:nvPicPr>
          <p:cNvPr id="10242" name="Picture 2" descr="http://www.osnatfineart.com/articles/van-gogh-vincent-starry-n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567" y="383787"/>
            <a:ext cx="7982381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759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365125"/>
            <a:ext cx="2110273" cy="978483"/>
          </a:xfrm>
        </p:spPr>
        <p:txBody>
          <a:bodyPr/>
          <a:lstStyle/>
          <a:p>
            <a:r>
              <a:rPr lang="en-US" dirty="0" smtClean="0"/>
              <a:t>Cubism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1343608"/>
            <a:ext cx="2894045" cy="485201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New way to view the world, in line with new philosophies &amp; innovations</a:t>
            </a:r>
          </a:p>
          <a:p>
            <a:r>
              <a:rPr lang="en-US" b="1" dirty="0" smtClean="0"/>
              <a:t>Geometric &amp; angular</a:t>
            </a:r>
          </a:p>
          <a:p>
            <a:r>
              <a:rPr lang="en-US" b="1" dirty="0" smtClean="0"/>
              <a:t>Forms dissected and reassembled </a:t>
            </a:r>
          </a:p>
          <a:p>
            <a:r>
              <a:rPr lang="en-US" b="1" dirty="0" smtClean="0"/>
              <a:t>Braque &amp; Picasso</a:t>
            </a:r>
          </a:p>
          <a:p>
            <a:r>
              <a:rPr lang="en-US" b="1" i="1" dirty="0" smtClean="0"/>
              <a:t>Three Musicians</a:t>
            </a:r>
            <a:r>
              <a:rPr lang="en-US" b="1" dirty="0" smtClean="0"/>
              <a:t>, Picasso</a:t>
            </a:r>
            <a:endParaRPr lang="en-US" b="1" dirty="0"/>
          </a:p>
        </p:txBody>
      </p:sp>
      <p:pic>
        <p:nvPicPr>
          <p:cNvPr id="11266" name="Picture 2" descr="http://www.themost10.com/wp-content/uploads/2012/03/Three-Musicians-By-Pablo-Picasso.jpg?c65d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136" y="215836"/>
            <a:ext cx="7260263" cy="64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483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01751" cy="2807283"/>
          </a:xfrm>
        </p:spPr>
        <p:txBody>
          <a:bodyPr/>
          <a:lstStyle/>
          <a:p>
            <a:r>
              <a:rPr lang="en-US" dirty="0" smtClean="0"/>
              <a:t>Cubism: Braque</a:t>
            </a:r>
            <a:br>
              <a:rPr lang="en-US" dirty="0" smtClean="0"/>
            </a:br>
            <a:r>
              <a:rPr lang="en-US" i="1" dirty="0" smtClean="0"/>
              <a:t>Violin &amp; Candlestick</a:t>
            </a:r>
            <a:endParaRPr lang="en-US" i="1" dirty="0"/>
          </a:p>
        </p:txBody>
      </p:sp>
      <p:pic>
        <p:nvPicPr>
          <p:cNvPr id="12290" name="Picture 2" descr="https://upload.wikimedia.org/wikipedia/en/3/3c/Violin_and_Candlesti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93" y="191674"/>
            <a:ext cx="5312164" cy="652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84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1" y="365125"/>
            <a:ext cx="2539482" cy="2863267"/>
          </a:xfrm>
        </p:spPr>
        <p:txBody>
          <a:bodyPr>
            <a:normAutofit/>
          </a:bodyPr>
          <a:lstStyle/>
          <a:p>
            <a:r>
              <a:rPr lang="en-US" dirty="0" smtClean="0"/>
              <a:t>Picasso: Woman with Book</a:t>
            </a:r>
            <a:endParaRPr lang="en-US" dirty="0"/>
          </a:p>
        </p:txBody>
      </p:sp>
      <p:pic>
        <p:nvPicPr>
          <p:cNvPr id="13314" name="Picture 2" descr="http://www.arthistoryarchive.com/arthistory/images/PabloPicasso-Woman-with-Book-19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370" y="119432"/>
            <a:ext cx="4864803" cy="658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39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Impressionism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3015"/>
            <a:ext cx="3460845" cy="47439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Reaction vs. Romantic emotionalism</a:t>
            </a:r>
          </a:p>
          <a:p>
            <a:r>
              <a:rPr lang="en-US" dirty="0" smtClean="0"/>
              <a:t>More detached, objective</a:t>
            </a:r>
          </a:p>
          <a:p>
            <a:r>
              <a:rPr lang="en-US" dirty="0" smtClean="0"/>
              <a:t>At a glance, often blurred</a:t>
            </a:r>
          </a:p>
          <a:p>
            <a:r>
              <a:rPr lang="en-US" dirty="0" smtClean="0"/>
              <a:t>Landscapes, Still-</a:t>
            </a:r>
            <a:r>
              <a:rPr lang="en-US" dirty="0" err="1" smtClean="0"/>
              <a:t>Lifes</a:t>
            </a:r>
            <a:r>
              <a:rPr lang="en-US" dirty="0" smtClean="0"/>
              <a:t>, Snapshots</a:t>
            </a:r>
          </a:p>
          <a:p>
            <a:r>
              <a:rPr lang="en-US" dirty="0" err="1" smtClean="0"/>
              <a:t>ClaudeMonet</a:t>
            </a:r>
            <a:r>
              <a:rPr lang="en-US" dirty="0" smtClean="0"/>
              <a:t>, </a:t>
            </a:r>
            <a:r>
              <a:rPr lang="en-US" i="1" dirty="0" smtClean="0"/>
              <a:t>Sunrise</a:t>
            </a:r>
            <a:endParaRPr lang="en-US" i="1" dirty="0"/>
          </a:p>
        </p:txBody>
      </p:sp>
      <p:pic>
        <p:nvPicPr>
          <p:cNvPr id="2050" name="Picture 2" descr="http://www.bartongalleries.com/images/Project-Images/Sunrise%20af%20Monet%20by%20Barton%20Galler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51" y="610993"/>
            <a:ext cx="7427455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805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670" y="346464"/>
            <a:ext cx="3845767" cy="2060834"/>
          </a:xfrm>
        </p:spPr>
        <p:txBody>
          <a:bodyPr>
            <a:normAutofit/>
          </a:bodyPr>
          <a:lstStyle/>
          <a:p>
            <a:r>
              <a:rPr lang="en-US" dirty="0" smtClean="0"/>
              <a:t>Impressionism: Claude Monet</a:t>
            </a:r>
            <a:br>
              <a:rPr lang="en-US" dirty="0" smtClean="0"/>
            </a:br>
            <a:r>
              <a:rPr lang="en-US" i="1" dirty="0" smtClean="0"/>
              <a:t>Japanese Bridge</a:t>
            </a:r>
            <a:endParaRPr lang="en-US" i="1" dirty="0"/>
          </a:p>
        </p:txBody>
      </p:sp>
      <p:pic>
        <p:nvPicPr>
          <p:cNvPr id="3074" name="Picture 2" descr="http://thebirdfeednyc.com/wp-content/uploads/2012/11/The-Water-Lily-Pond-Pink-Harmony-1900-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436" y="197174"/>
            <a:ext cx="710466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8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614127" cy="2919251"/>
          </a:xfrm>
        </p:spPr>
        <p:txBody>
          <a:bodyPr>
            <a:normAutofit/>
          </a:bodyPr>
          <a:lstStyle/>
          <a:p>
            <a:r>
              <a:rPr lang="en-US" dirty="0" smtClean="0"/>
              <a:t>Monet: </a:t>
            </a:r>
            <a:r>
              <a:rPr lang="en-US" dirty="0" err="1" smtClean="0"/>
              <a:t>Gare</a:t>
            </a:r>
            <a:r>
              <a:rPr lang="en-US" dirty="0" smtClean="0"/>
              <a:t> Saint </a:t>
            </a:r>
            <a:r>
              <a:rPr lang="en-US" dirty="0" err="1" smtClean="0"/>
              <a:t>Lazare</a:t>
            </a:r>
            <a:endParaRPr lang="en-US" dirty="0"/>
          </a:p>
        </p:txBody>
      </p:sp>
      <p:pic>
        <p:nvPicPr>
          <p:cNvPr id="17410" name="Picture 2" descr="https://upload.wikimedia.org/wikipedia/commons/f/fb/Claude_Monet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321" y="365125"/>
            <a:ext cx="7664088" cy="62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356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6272" y="1013991"/>
            <a:ext cx="5190931" cy="38931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5694" cy="941161"/>
          </a:xfrm>
        </p:spPr>
        <p:txBody>
          <a:bodyPr/>
          <a:lstStyle/>
          <a:p>
            <a:r>
              <a:rPr lang="en-US" dirty="0" smtClean="0"/>
              <a:t>Me at MOMA, NYC &amp; Monet’s Water Lilies</a:t>
            </a:r>
            <a:endParaRPr lang="en-US" dirty="0"/>
          </a:p>
        </p:txBody>
      </p:sp>
      <p:pic>
        <p:nvPicPr>
          <p:cNvPr id="18434" name="Picture 2" descr="http://www.moma.org/explore/conservation/monet/images/monet_waterlilies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176" y="1989896"/>
            <a:ext cx="7704873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089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919" y="365126"/>
            <a:ext cx="2575248" cy="21914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Pierre </a:t>
            </a:r>
            <a:r>
              <a:rPr lang="en-US" sz="3600" b="1" dirty="0" err="1" smtClean="0"/>
              <a:t>Auguste</a:t>
            </a:r>
            <a:r>
              <a:rPr lang="en-US" sz="3600" b="1" dirty="0" smtClean="0"/>
              <a:t> Renoir: </a:t>
            </a:r>
            <a:br>
              <a:rPr lang="en-US" sz="3600" b="1" dirty="0" smtClean="0"/>
            </a:br>
            <a:r>
              <a:rPr lang="en-US" sz="3600" b="1" i="1" dirty="0" smtClean="0"/>
              <a:t>The Luncheon of the Boating Party</a:t>
            </a:r>
            <a:endParaRPr lang="en-US" sz="3600" b="1" i="1" dirty="0"/>
          </a:p>
        </p:txBody>
      </p:sp>
      <p:pic>
        <p:nvPicPr>
          <p:cNvPr id="15362" name="Picture 2" descr="https://upload.wikimedia.org/wikipedia/commons/thumb/8/8d/Pierre-Auguste_Renoir_-_Luncheon_of_the_Boating_Party_-_Google_Art_Project.jpg/1280px-Pierre-Auguste_Renoir_-_Luncheon_of_the_Boating_Party_-_Google_Art_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764" y="365126"/>
            <a:ext cx="8174452" cy="60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112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107024" cy="3553732"/>
          </a:xfrm>
        </p:spPr>
        <p:txBody>
          <a:bodyPr/>
          <a:lstStyle/>
          <a:p>
            <a:r>
              <a:rPr lang="en-US" b="1" dirty="0" smtClean="0"/>
              <a:t>Eduard </a:t>
            </a:r>
            <a:r>
              <a:rPr lang="en-US" b="1" dirty="0" err="1" smtClean="0"/>
              <a:t>Manet</a:t>
            </a:r>
            <a:r>
              <a:rPr lang="en-US" b="1" dirty="0" smtClean="0"/>
              <a:t>: </a:t>
            </a:r>
            <a:r>
              <a:rPr lang="en-US" b="1" i="1" dirty="0" smtClean="0"/>
              <a:t>Argenteuil</a:t>
            </a:r>
            <a:br>
              <a:rPr lang="en-US" b="1" i="1" dirty="0" smtClean="0"/>
            </a:br>
            <a:r>
              <a:rPr lang="en-US" b="1" i="1" dirty="0" smtClean="0"/>
              <a:t>-Action, Balance</a:t>
            </a:r>
            <a:endParaRPr lang="en-US" b="1" i="1" dirty="0"/>
          </a:p>
        </p:txBody>
      </p:sp>
      <p:pic>
        <p:nvPicPr>
          <p:cNvPr id="16386" name="Picture 2" descr="http://www.allartclassic.com/img/Edouard_Manet_MAE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06" y="186612"/>
            <a:ext cx="4882954" cy="653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50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560" y="195069"/>
            <a:ext cx="5934267" cy="12605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Impressionism: Edgar Degas</a:t>
            </a:r>
            <a:br>
              <a:rPr lang="en-US" dirty="0" smtClean="0"/>
            </a:br>
            <a:r>
              <a:rPr lang="en-US" dirty="0" smtClean="0"/>
              <a:t>Everyday Life </a:t>
            </a:r>
            <a:endParaRPr lang="en-US" dirty="0"/>
          </a:p>
        </p:txBody>
      </p:sp>
      <p:pic>
        <p:nvPicPr>
          <p:cNvPr id="4098" name="Picture 2" descr="https://www.ibiblio.org/wm/paint/auth/degas/ballet/degas.classe-dan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827" y="195068"/>
            <a:ext cx="5716851" cy="64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ibiblio.org/wm/paint/auth/degas/degas.repasseus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0" y="1455577"/>
            <a:ext cx="5723175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399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141098" cy="915340"/>
          </a:xfrm>
        </p:spPr>
        <p:txBody>
          <a:bodyPr/>
          <a:lstStyle/>
          <a:p>
            <a:r>
              <a:rPr lang="en-US" dirty="0" smtClean="0"/>
              <a:t>Post-Impressionism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4143" y="365125"/>
            <a:ext cx="3528527" cy="4833355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Reaction vs. Impressionist “moment in time” style</a:t>
            </a:r>
          </a:p>
          <a:p>
            <a:r>
              <a:rPr lang="en-US" sz="3200" dirty="0" smtClean="0"/>
              <a:t>Create art with more formal structure</a:t>
            </a:r>
          </a:p>
          <a:p>
            <a:r>
              <a:rPr lang="en-US" sz="3200" dirty="0" smtClean="0"/>
              <a:t>Move towards greater abstraction</a:t>
            </a:r>
          </a:p>
          <a:p>
            <a:r>
              <a:rPr lang="en-US" sz="3200" dirty="0" smtClean="0"/>
              <a:t>Pointillism: </a:t>
            </a:r>
          </a:p>
          <a:p>
            <a:pPr marL="0" indent="0">
              <a:buNone/>
            </a:pPr>
            <a:r>
              <a:rPr lang="en-US" sz="3200" dirty="0" smtClean="0"/>
              <a:t>Georges Seurat’s     </a:t>
            </a:r>
            <a:r>
              <a:rPr lang="en-US" sz="3200" i="1" dirty="0" smtClean="0"/>
              <a:t>La Grande </a:t>
            </a:r>
            <a:r>
              <a:rPr lang="en-US" sz="3200" i="1" dirty="0" err="1" smtClean="0"/>
              <a:t>Jatte</a:t>
            </a:r>
            <a:endParaRPr lang="en-US" sz="3200" i="1" dirty="0" smtClean="0"/>
          </a:p>
          <a:p>
            <a:endParaRPr lang="en-US" sz="3200" dirty="0"/>
          </a:p>
        </p:txBody>
      </p:sp>
      <p:pic>
        <p:nvPicPr>
          <p:cNvPr id="14338" name="Picture 2" descr="http://www.artyfactory.com/art_appreciation/art_movements/art-movements/post_impressionism/seurat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" y="1075191"/>
            <a:ext cx="8337190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860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181</Words>
  <Application>Microsoft Office PowerPoint</Application>
  <PresentationFormat>Widescreen</PresentationFormat>
  <Paragraphs>39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The Art of La Belle Epoch Late 19th – Early 20th c.</vt:lpstr>
      <vt:lpstr>Impressionism</vt:lpstr>
      <vt:lpstr>Impressionism: Claude Monet Japanese Bridge</vt:lpstr>
      <vt:lpstr>Monet: Gare Saint Lazare</vt:lpstr>
      <vt:lpstr>Me at MOMA, NYC &amp; Monet’s Water Lilies</vt:lpstr>
      <vt:lpstr>Pierre Auguste Renoir:  The Luncheon of the Boating Party</vt:lpstr>
      <vt:lpstr>Eduard Manet: Argenteuil -Action, Balance</vt:lpstr>
      <vt:lpstr>Impressionism: Edgar Degas Everyday Life </vt:lpstr>
      <vt:lpstr>Post-Impressionism</vt:lpstr>
      <vt:lpstr>Post-Impressionism: Paul Cezanne</vt:lpstr>
      <vt:lpstr>Post-Impressionism: Vincent Van Gogh</vt:lpstr>
      <vt:lpstr>P-Imp… Van Gogh, again…</vt:lpstr>
      <vt:lpstr>P-Imp / Fauvism: Henri Matisse</vt:lpstr>
      <vt:lpstr>Expressionsim</vt:lpstr>
      <vt:lpstr>Expressionism:  Van Gogh Starry Night</vt:lpstr>
      <vt:lpstr>Cubism</vt:lpstr>
      <vt:lpstr>Cubism: Braque Violin &amp; Candlestick</vt:lpstr>
      <vt:lpstr>Picasso: Woman with Book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La Belle Epoch</dc:title>
  <dc:creator>Reiner Kolodinski</dc:creator>
  <cp:lastModifiedBy>Reiner Kolodinski</cp:lastModifiedBy>
  <cp:revision>10</cp:revision>
  <dcterms:created xsi:type="dcterms:W3CDTF">2016-02-12T03:25:43Z</dcterms:created>
  <dcterms:modified xsi:type="dcterms:W3CDTF">2016-02-12T04:50:19Z</dcterms:modified>
</cp:coreProperties>
</file>